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30"/>
  </p:notesMasterIdLst>
  <p:sldIdLst>
    <p:sldId id="256" r:id="rId3"/>
    <p:sldId id="261" r:id="rId4"/>
    <p:sldId id="257" r:id="rId5"/>
    <p:sldId id="264" r:id="rId6"/>
    <p:sldId id="269" r:id="rId7"/>
    <p:sldId id="262" r:id="rId8"/>
    <p:sldId id="265" r:id="rId9"/>
    <p:sldId id="266" r:id="rId10"/>
    <p:sldId id="267" r:id="rId11"/>
    <p:sldId id="268" r:id="rId12"/>
    <p:sldId id="272" r:id="rId13"/>
    <p:sldId id="273" r:id="rId14"/>
    <p:sldId id="274" r:id="rId15"/>
    <p:sldId id="281" r:id="rId16"/>
    <p:sldId id="284" r:id="rId17"/>
    <p:sldId id="283" r:id="rId18"/>
    <p:sldId id="279" r:id="rId19"/>
    <p:sldId id="276" r:id="rId20"/>
    <p:sldId id="285" r:id="rId21"/>
    <p:sldId id="277" r:id="rId22"/>
    <p:sldId id="278" r:id="rId23"/>
    <p:sldId id="286" r:id="rId24"/>
    <p:sldId id="288" r:id="rId25"/>
    <p:sldId id="289" r:id="rId26"/>
    <p:sldId id="263" r:id="rId27"/>
    <p:sldId id="287" r:id="rId28"/>
    <p:sldId id="260"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485">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NjZITsIuPTnOPqa2DFJzrRdar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08" autoAdjust="0"/>
  </p:normalViewPr>
  <p:slideViewPr>
    <p:cSldViewPr snapToGrid="0">
      <p:cViewPr varScale="1">
        <p:scale>
          <a:sx n="100" d="100"/>
          <a:sy n="100" d="100"/>
        </p:scale>
        <p:origin x="954" y="84"/>
      </p:cViewPr>
      <p:guideLst>
        <p:guide orient="horz" pos="2160"/>
        <p:guide pos="3840"/>
        <p:guide orient="horz" pos="4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3a47c40d9_4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2e3a47c40d9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2096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380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54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353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8601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9854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1577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s-ES" b="1" i="0" dirty="0">
                <a:solidFill>
                  <a:srgbClr val="1F1F1F"/>
                </a:solidFill>
                <a:effectLst/>
                <a:latin typeface="Roboto" panose="02000000000000000000" pitchFamily="2" charset="0"/>
              </a:rPr>
              <a:t>Precisión</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La gráfica que compara el error cuadrático medio (MSE) entre ambos métodos destaca la ventaja de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en términos de precisión. Mientras que el método de diferencias finitas depende significativamente del refinamiento de la grilla para reducir el MSE, el método PINN logra una mayor precisión incluso con grillas menos densas.</a:t>
            </a:r>
          </a:p>
          <a:p>
            <a:pPr algn="l">
              <a:buFont typeface="Arial" panose="020B0604020202020204" pitchFamily="34" charset="0"/>
              <a:buChar char="•"/>
            </a:pPr>
            <a:r>
              <a:rPr lang="es-ES" b="0" i="0" dirty="0">
                <a:solidFill>
                  <a:srgbClr val="1F1F1F"/>
                </a:solidFill>
                <a:effectLst/>
                <a:latin typeface="Roboto" panose="02000000000000000000" pitchFamily="2" charset="0"/>
              </a:rPr>
              <a:t>En la grilla 5x5, el método de diferencias finitas presenta un MSE elevado debido a la limitada capacidad de representar adecuadamente la solución analítica con una malla tan dispersa. Por el contrario,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logra un MSE considerablemente menor gracias a la capacidad de las redes neuronales para aproximar relaciones no lineales complejas de manera más robusta.</a:t>
            </a:r>
          </a:p>
          <a:p>
            <a:pPr algn="l">
              <a:buFont typeface="Arial" panose="020B0604020202020204" pitchFamily="34" charset="0"/>
              <a:buChar char="•"/>
            </a:pPr>
            <a:r>
              <a:rPr lang="es-ES" b="0" i="0" dirty="0">
                <a:solidFill>
                  <a:srgbClr val="1F1F1F"/>
                </a:solidFill>
                <a:effectLst/>
                <a:latin typeface="Roboto" panose="02000000000000000000" pitchFamily="2" charset="0"/>
              </a:rPr>
              <a:t>Con la grilla 10x10, el MSE disminuye en ambos métodos. Sin embargo,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sigue mostrando una ventaja significativa, alcanzando una precisión mucho mayor con un error cuadrático medio mucho más bajo.</a:t>
            </a:r>
          </a:p>
          <a:p>
            <a:pPr algn="l">
              <a:buFont typeface="Arial" panose="020B0604020202020204" pitchFamily="34" charset="0"/>
              <a:buChar char="•"/>
            </a:pPr>
            <a:r>
              <a:rPr lang="es-ES" b="0" i="0" dirty="0">
                <a:solidFill>
                  <a:srgbClr val="1F1F1F"/>
                </a:solidFill>
                <a:effectLst/>
                <a:latin typeface="Roboto" panose="02000000000000000000" pitchFamily="2" charset="0"/>
              </a:rPr>
              <a:t>Finalmente, FDM: Alcanzó su mejor desempeño, reduciendo significativamente el MSE. Sin embargo, el PINN, configurado con arquitecturas como [2,20,20,1], logra un MSE menor (</a:t>
            </a:r>
            <a:r>
              <a:rPr lang="es-ES" b="0" i="0" u="none" strike="noStrike" dirty="0">
                <a:solidFill>
                  <a:srgbClr val="1F1F1F"/>
                </a:solidFill>
                <a:effectLst/>
                <a:latin typeface="MathJax_Main"/>
              </a:rPr>
              <a:t>10−6</a:t>
            </a:r>
            <a:r>
              <a:rPr lang="es-ES" b="0" i="0" dirty="0">
                <a:solidFill>
                  <a:srgbClr val="1F1F1F"/>
                </a:solidFill>
                <a:effectLst/>
                <a:latin typeface="Roboto" panose="02000000000000000000" pitchFamily="2" charset="0"/>
              </a:rPr>
              <a:t>), evidenciando que sigue siendo el método más preciso incluso para grillas finas.</a:t>
            </a:r>
          </a:p>
          <a:p>
            <a:pPr algn="l"/>
            <a:r>
              <a:rPr lang="es-ES" b="0" i="0" dirty="0">
                <a:solidFill>
                  <a:srgbClr val="1F1F1F"/>
                </a:solidFill>
                <a:effectLst/>
                <a:latin typeface="Roboto" panose="02000000000000000000" pitchFamily="2" charset="0"/>
              </a:rPr>
              <a:t>La mayor precisión del método de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frente al método de FDM, radica en varios aspectos fundamentales que destacan sus ventajas en la resolución de problemas de ecuaciones diferenciales parciales (</a:t>
            </a:r>
            <a:r>
              <a:rPr lang="es-ES" b="0" i="0" dirty="0" err="1">
                <a:solidFill>
                  <a:srgbClr val="1F1F1F"/>
                </a:solidFill>
                <a:effectLst/>
                <a:latin typeface="Roboto" panose="02000000000000000000" pitchFamily="2" charset="0"/>
              </a:rPr>
              <a:t>PDEs</a:t>
            </a:r>
            <a:r>
              <a:rPr lang="es-ES" b="0" i="0" dirty="0">
                <a:solidFill>
                  <a:srgbClr val="1F1F1F"/>
                </a:solidFill>
                <a:effectLst/>
                <a:latin typeface="Roboto" panose="02000000000000000000" pitchFamily="2" charset="0"/>
              </a:rPr>
              <a:t>).</a:t>
            </a:r>
          </a:p>
          <a:p>
            <a:pPr algn="l"/>
            <a:r>
              <a:rPr lang="es-ES" b="0" i="0" dirty="0">
                <a:solidFill>
                  <a:srgbClr val="1F1F1F"/>
                </a:solidFill>
                <a:effectLst/>
                <a:latin typeface="Roboto" panose="02000000000000000000" pitchFamily="2" charset="0"/>
              </a:rPr>
              <a:t>En primer lugar,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ofrecen una representación continua de la solución en todo el dominio</a:t>
            </a:r>
            <a:r>
              <a:rPr lang="es-ES" b="0" i="0" dirty="0">
                <a:solidFill>
                  <a:srgbClr val="1F1F1F"/>
                </a:solidFill>
                <a:effectLst/>
                <a:latin typeface="Roboto" panose="02000000000000000000" pitchFamily="2" charset="0"/>
              </a:rPr>
              <a:t>. La red neuronal utilizada en este método modela (u(x, y)) como una función continua, lo que permite capturar relaciones no lineales y gradientes complejos con mayor suavidad. Esto contrasta con el método de diferencias finitas, donde la solución se calcula exclusivamente en los puntos discretos de una grilla, perdiendo detalles entre los nodos. Esta característica hace que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no dependan de una alta resolución en la grilla para alcanzar soluciones precisas, mientras que las diferencias finitas necesitan mallas densas para lograr un rendimiento comparable.</a:t>
            </a:r>
          </a:p>
          <a:p>
            <a:pPr algn="l"/>
            <a:r>
              <a:rPr lang="es-ES" b="0" i="0" dirty="0">
                <a:solidFill>
                  <a:srgbClr val="1F1F1F"/>
                </a:solidFill>
                <a:effectLst/>
                <a:latin typeface="Roboto" panose="02000000000000000000" pitchFamily="2" charset="0"/>
              </a:rPr>
              <a:t>Además,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optimizan el error de manera global</a:t>
            </a:r>
            <a:r>
              <a:rPr lang="es-ES" b="0" i="0" dirty="0">
                <a:solidFill>
                  <a:srgbClr val="1F1F1F"/>
                </a:solidFill>
                <a:effectLst/>
                <a:latin typeface="Roboto" panose="02000000000000000000" pitchFamily="2" charset="0"/>
              </a:rPr>
              <a:t>. La función de pérdida del método combina el residuo de la ecuación diferencial en los puntos internos del dominio con las condiciones de frontera. Este enfoque asegura que la solución sea consistente tanto con la física del problema como con las restricciones impuestas en los bordes. Por otro lado, las diferencias finitas se basan en esquemas locales para aproximar las derivadas, lo que puede llevar a acumulación de errores numéricos, especialmente en regiones con gradientes pronunciados.</a:t>
            </a:r>
          </a:p>
          <a:p>
            <a:pPr algn="l"/>
            <a:r>
              <a:rPr lang="es-ES" b="0" i="0" dirty="0">
                <a:solidFill>
                  <a:srgbClr val="1F1F1F"/>
                </a:solidFill>
                <a:effectLst/>
                <a:latin typeface="Roboto" panose="02000000000000000000" pitchFamily="2" charset="0"/>
              </a:rPr>
              <a:t>Otro aspecto clave es la </a:t>
            </a:r>
            <a:r>
              <a:rPr lang="es-ES" b="1" i="0" dirty="0">
                <a:solidFill>
                  <a:srgbClr val="1F1F1F"/>
                </a:solidFill>
                <a:effectLst/>
                <a:latin typeface="Roboto" panose="02000000000000000000" pitchFamily="2" charset="0"/>
              </a:rPr>
              <a:t>independencia de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respecto a la resolución de la grilla</a:t>
            </a:r>
            <a:r>
              <a:rPr lang="es-ES" b="0" i="0" dirty="0">
                <a:solidFill>
                  <a:srgbClr val="1F1F1F"/>
                </a:solidFill>
                <a:effectLst/>
                <a:latin typeface="Roboto" panose="02000000000000000000" pitchFamily="2" charset="0"/>
              </a:rPr>
              <a:t>. Aunque la cantidad de puntos de colocación afecta la precisión del modelo, las redes neuronales no necesitan una malla estructurada refinada. Esto se observa claramente en los resultados de las grillas (5 X 5), (10 X 10) y (20 X 20), donde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supera consistentemente a diferencias finitas en términos de error cuadrático medio (MSE), incluso con configuraciones menos densas. En cambio, las diferencias finitas requieren aumentar significativamente la densidad de la malla para mejorar su precisión, lo que incrementa los costos computacionales.</a:t>
            </a:r>
          </a:p>
          <a:p>
            <a:pPr algn="l"/>
            <a:r>
              <a:rPr lang="es-ES" b="0" i="0" dirty="0">
                <a:solidFill>
                  <a:srgbClr val="1F1F1F"/>
                </a:solidFill>
                <a:effectLst/>
                <a:latin typeface="Roboto" panose="02000000000000000000" pitchFamily="2" charset="0"/>
              </a:rPr>
              <a:t>Además, las redes neuronales utilizadas en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son inherentemente no lineales, lo que las hace ideales para </a:t>
            </a:r>
            <a:r>
              <a:rPr lang="es-ES" b="1" i="0" dirty="0">
                <a:solidFill>
                  <a:srgbClr val="1F1F1F"/>
                </a:solidFill>
                <a:effectLst/>
                <a:latin typeface="Roboto" panose="02000000000000000000" pitchFamily="2" charset="0"/>
              </a:rPr>
              <a:t>modelar fenómenos complejos</a:t>
            </a:r>
            <a:r>
              <a:rPr lang="es-ES" b="0" i="0" dirty="0">
                <a:solidFill>
                  <a:srgbClr val="1F1F1F"/>
                </a:solidFill>
                <a:effectLst/>
                <a:latin typeface="Roboto" panose="02000000000000000000" pitchFamily="2" charset="0"/>
              </a:rPr>
              <a:t>. Activaciones como </a:t>
            </a:r>
            <a:r>
              <a:rPr lang="es-ES" b="0" i="0" dirty="0" err="1">
                <a:solidFill>
                  <a:srgbClr val="1F1F1F"/>
                </a:solidFill>
                <a:effectLst/>
                <a:latin typeface="Roboto" panose="02000000000000000000" pitchFamily="2" charset="0"/>
              </a:rPr>
              <a:t>Tanh</a:t>
            </a:r>
            <a:r>
              <a:rPr lang="es-ES" b="0" i="0" dirty="0">
                <a:solidFill>
                  <a:srgbClr val="1F1F1F"/>
                </a:solidFill>
                <a:effectLst/>
                <a:latin typeface="Roboto" panose="02000000000000000000" pitchFamily="2" charset="0"/>
              </a:rPr>
              <a:t> permiten capturar discontinuidades y gradientes suaves, lo que mejora la precisión en comparación con esquemas numéricos basados en aproximaciones locales. Las diferencias finitas, aunque efectivas para problemas lineales y sencillos, enfrentan mayores desafíos al tratar con problemas no lineales debido a su naturaleza discreta.</a:t>
            </a:r>
          </a:p>
          <a:p>
            <a:pPr algn="l"/>
            <a:r>
              <a:rPr lang="es-ES" b="0" i="0" dirty="0">
                <a:solidFill>
                  <a:srgbClr val="1F1F1F"/>
                </a:solidFill>
                <a:effectLst/>
                <a:latin typeface="Roboto" panose="02000000000000000000" pitchFamily="2" charset="0"/>
              </a:rPr>
              <a:t>Por último,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ofrecen una mayor flexibilidad y escalabilidad</a:t>
            </a:r>
            <a:r>
              <a:rPr lang="es-ES" b="0" i="0" dirty="0">
                <a:solidFill>
                  <a:srgbClr val="1F1F1F"/>
                </a:solidFill>
                <a:effectLst/>
                <a:latin typeface="Roboto" panose="02000000000000000000" pitchFamily="2" charset="0"/>
              </a:rPr>
              <a:t>. Este método no depende de mallas estructuradas, lo que lo hace aplicable a dominios irregulares y geometrías complejas sin necesidad de modificar la metodología. Por el contrario, diferencias finitas están limitadas a dominios regulares y requieren grillas específicas para cada configuración.</a:t>
            </a:r>
          </a:p>
          <a:p>
            <a:pPr algn="l"/>
            <a:r>
              <a:rPr lang="es-ES" b="1" i="0" dirty="0">
                <a:solidFill>
                  <a:srgbClr val="1F1F1F"/>
                </a:solidFill>
                <a:effectLst/>
                <a:latin typeface="Roboto" panose="02000000000000000000" pitchFamily="2" charset="0"/>
              </a:rPr>
              <a:t>Eficiencia</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El método de diferencias finitas requiere incrementar considerablemente la densidad de la grilla para reducir el error, lo que aumenta los requisitos computacionales y de memoria. En contraste,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permite mantener una grilla menos densa y compensar con arquitecturas más complejas y un proceso de entrenamiento basado en optimización, lo que resulta más eficiente en términos de adaptabilidad.</a:t>
            </a:r>
          </a:p>
          <a:p>
            <a:pPr algn="l"/>
            <a:r>
              <a:rPr lang="es-ES" b="1" i="0" dirty="0" err="1">
                <a:solidFill>
                  <a:srgbClr val="1F1F1F"/>
                </a:solidFill>
                <a:effectLst/>
                <a:latin typeface="Roboto" panose="02000000000000000000" pitchFamily="2" charset="0"/>
              </a:rPr>
              <a:t>Escabilidad</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Diferencias finitas está limitado a dominios regulares y grillas estructuradas, lo que dificulta su aplicación en geometrías más complejas o problemas de mayor dimensión. Por el contrario,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al no depender de una malla estructurada, ofrece una mayor flexibilidad, permitiendo abordar problemas con geometrías complejas, dominios irregulares y múltiples dimensiones sin requerir un cambio significativo en la metodología.</a:t>
            </a:r>
          </a:p>
          <a:p>
            <a:pPr algn="l"/>
            <a:r>
              <a:rPr lang="es-ES" b="1" i="0" dirty="0">
                <a:solidFill>
                  <a:srgbClr val="1F1F1F"/>
                </a:solidFill>
                <a:effectLst/>
                <a:latin typeface="Roboto" panose="02000000000000000000" pitchFamily="2" charset="0"/>
              </a:rPr>
              <a:t>Convergencia</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En términos de convergencia,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muestra un comportamiento robusto. A medida que la arquitectura de la red aumenta en complejidad (por ejemplo, de [2,3,3,1] a [2,20,20,1]), el modelo es capaz de aprender con mayor rapidez y precisión, como se observa en la evolución de la función de pérdida. En </a:t>
            </a:r>
            <a:r>
              <a:rPr lang="es-ES" b="0" i="0" dirty="0" err="1">
                <a:solidFill>
                  <a:srgbClr val="1F1F1F"/>
                </a:solidFill>
                <a:effectLst/>
                <a:latin typeface="Roboto" panose="02000000000000000000" pitchFamily="2" charset="0"/>
              </a:rPr>
              <a:t>FiPy</a:t>
            </a:r>
            <a:r>
              <a:rPr lang="es-ES" b="0" i="0" dirty="0">
                <a:solidFill>
                  <a:srgbClr val="1F1F1F"/>
                </a:solidFill>
                <a:effectLst/>
                <a:latin typeface="Roboto" panose="02000000000000000000" pitchFamily="2" charset="0"/>
              </a:rPr>
              <a:t>, la mejora en la solución está estrictamente relacionada con la densidad de la grilla, lo que limita su versatilidad.</a:t>
            </a:r>
          </a:p>
          <a:p>
            <a:pPr algn="l"/>
            <a:r>
              <a:rPr lang="es-ES" b="0" i="0" dirty="0">
                <a:solidFill>
                  <a:srgbClr val="1F1F1F"/>
                </a:solidFill>
                <a:effectLst/>
                <a:latin typeface="Roboto" panose="02000000000000000000" pitchFamily="2" charset="0"/>
              </a:rPr>
              <a:t>Por lo tanto, para este problema en </a:t>
            </a:r>
            <a:r>
              <a:rPr lang="es-ES" b="0" i="0" dirty="0" err="1">
                <a:solidFill>
                  <a:srgbClr val="1F1F1F"/>
                </a:solidFill>
                <a:effectLst/>
                <a:latin typeface="Roboto" panose="02000000000000000000" pitchFamily="2" charset="0"/>
              </a:rPr>
              <a:t>particula</a:t>
            </a:r>
            <a:r>
              <a:rPr lang="es-ES" b="0" i="0" dirty="0">
                <a:solidFill>
                  <a:srgbClr val="1F1F1F"/>
                </a:solidFill>
                <a:effectLst/>
                <a:latin typeface="Roboto" panose="02000000000000000000" pitchFamily="2" charset="0"/>
              </a:rPr>
              <a:t>,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es el método más preciso y versátil, especialmente en casos donde se busca alta resolución o flexibilidad en la definición del dominio.</a:t>
            </a:r>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4595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s-ES" b="1" i="0" dirty="0">
                <a:solidFill>
                  <a:srgbClr val="1F1F1F"/>
                </a:solidFill>
                <a:effectLst/>
                <a:latin typeface="Roboto" panose="02000000000000000000" pitchFamily="2" charset="0"/>
              </a:rPr>
              <a:t>Precisión</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La gráfica que compara el error cuadrático medio (MSE) entre ambos métodos destaca la ventaja de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en términos de precisión. Mientras que el método de diferencias finitas depende significativamente del refinamiento de la grilla para reducir el MSE, el método PINN logra una mayor precisión incluso con grillas menos densas.</a:t>
            </a:r>
          </a:p>
          <a:p>
            <a:pPr algn="l">
              <a:buFont typeface="Arial" panose="020B0604020202020204" pitchFamily="34" charset="0"/>
              <a:buChar char="•"/>
            </a:pPr>
            <a:r>
              <a:rPr lang="es-ES" b="0" i="0" dirty="0">
                <a:solidFill>
                  <a:srgbClr val="1F1F1F"/>
                </a:solidFill>
                <a:effectLst/>
                <a:latin typeface="Roboto" panose="02000000000000000000" pitchFamily="2" charset="0"/>
              </a:rPr>
              <a:t>En la grilla 5x5, el método de diferencias finitas presenta un MSE elevado debido a la limitada capacidad de representar adecuadamente la solución analítica con una malla tan dispersa. Por el contrario,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logra un MSE considerablemente menor gracias a la capacidad de las redes neuronales para aproximar relaciones no lineales complejas de manera más robusta.</a:t>
            </a:r>
          </a:p>
          <a:p>
            <a:pPr algn="l">
              <a:buFont typeface="Arial" panose="020B0604020202020204" pitchFamily="34" charset="0"/>
              <a:buChar char="•"/>
            </a:pPr>
            <a:r>
              <a:rPr lang="es-ES" b="0" i="0" dirty="0">
                <a:solidFill>
                  <a:srgbClr val="1F1F1F"/>
                </a:solidFill>
                <a:effectLst/>
                <a:latin typeface="Roboto" panose="02000000000000000000" pitchFamily="2" charset="0"/>
              </a:rPr>
              <a:t>Con la grilla 10x10, el MSE disminuye en ambos métodos. Sin embargo,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sigue mostrando una ventaja significativa, alcanzando una precisión mucho mayor con un error cuadrático medio mucho más bajo.</a:t>
            </a:r>
          </a:p>
          <a:p>
            <a:pPr algn="l">
              <a:buFont typeface="Arial" panose="020B0604020202020204" pitchFamily="34" charset="0"/>
              <a:buChar char="•"/>
            </a:pPr>
            <a:r>
              <a:rPr lang="es-ES" b="0" i="0" dirty="0">
                <a:solidFill>
                  <a:srgbClr val="1F1F1F"/>
                </a:solidFill>
                <a:effectLst/>
                <a:latin typeface="Roboto" panose="02000000000000000000" pitchFamily="2" charset="0"/>
              </a:rPr>
              <a:t>Finalmente, FDM: Alcanzó su mejor desempeño, reduciendo significativamente el MSE. Sin embargo, el PINN, configurado con arquitecturas como [2,20,20,1], logra un MSE menor (</a:t>
            </a:r>
            <a:r>
              <a:rPr lang="es-ES" b="0" i="0" u="none" strike="noStrike" dirty="0">
                <a:solidFill>
                  <a:srgbClr val="1F1F1F"/>
                </a:solidFill>
                <a:effectLst/>
                <a:latin typeface="MathJax_Main"/>
              </a:rPr>
              <a:t>10−6</a:t>
            </a:r>
            <a:r>
              <a:rPr lang="es-ES" b="0" i="0" dirty="0">
                <a:solidFill>
                  <a:srgbClr val="1F1F1F"/>
                </a:solidFill>
                <a:effectLst/>
                <a:latin typeface="Roboto" panose="02000000000000000000" pitchFamily="2" charset="0"/>
              </a:rPr>
              <a:t>), evidenciando que sigue siendo el método más preciso incluso para grillas finas.</a:t>
            </a:r>
          </a:p>
          <a:p>
            <a:pPr algn="l"/>
            <a:r>
              <a:rPr lang="es-ES" b="0" i="0" dirty="0">
                <a:solidFill>
                  <a:srgbClr val="1F1F1F"/>
                </a:solidFill>
                <a:effectLst/>
                <a:latin typeface="Roboto" panose="02000000000000000000" pitchFamily="2" charset="0"/>
              </a:rPr>
              <a:t>La mayor precisión del método de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frente al método de FDM, radica en varios aspectos fundamentales que destacan sus ventajas en la resolución de problemas de ecuaciones diferenciales parciales (</a:t>
            </a:r>
            <a:r>
              <a:rPr lang="es-ES" b="0" i="0" dirty="0" err="1">
                <a:solidFill>
                  <a:srgbClr val="1F1F1F"/>
                </a:solidFill>
                <a:effectLst/>
                <a:latin typeface="Roboto" panose="02000000000000000000" pitchFamily="2" charset="0"/>
              </a:rPr>
              <a:t>PDEs</a:t>
            </a:r>
            <a:r>
              <a:rPr lang="es-ES" b="0" i="0" dirty="0">
                <a:solidFill>
                  <a:srgbClr val="1F1F1F"/>
                </a:solidFill>
                <a:effectLst/>
                <a:latin typeface="Roboto" panose="02000000000000000000" pitchFamily="2" charset="0"/>
              </a:rPr>
              <a:t>).</a:t>
            </a:r>
          </a:p>
          <a:p>
            <a:pPr algn="l"/>
            <a:r>
              <a:rPr lang="es-ES" b="0" i="0" dirty="0">
                <a:solidFill>
                  <a:srgbClr val="1F1F1F"/>
                </a:solidFill>
                <a:effectLst/>
                <a:latin typeface="Roboto" panose="02000000000000000000" pitchFamily="2" charset="0"/>
              </a:rPr>
              <a:t>En primer lugar,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ofrecen una representación continua de la solución en todo el dominio</a:t>
            </a:r>
            <a:r>
              <a:rPr lang="es-ES" b="0" i="0" dirty="0">
                <a:solidFill>
                  <a:srgbClr val="1F1F1F"/>
                </a:solidFill>
                <a:effectLst/>
                <a:latin typeface="Roboto" panose="02000000000000000000" pitchFamily="2" charset="0"/>
              </a:rPr>
              <a:t>. La red neuronal utilizada en este método modela (u(x, y)) como una función continua, lo que permite capturar relaciones no lineales y gradientes complejos con mayor suavidad. Esto contrasta con el método de diferencias finitas, donde la solución se calcula exclusivamente en los puntos discretos de una grilla, perdiendo detalles entre los nodos. Esta característica hace que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no dependan de una alta resolución en la grilla para alcanzar soluciones precisas, mientras que las diferencias finitas necesitan mallas densas para lograr un rendimiento comparable.</a:t>
            </a:r>
          </a:p>
          <a:p>
            <a:pPr algn="l"/>
            <a:r>
              <a:rPr lang="es-ES" b="0" i="0" dirty="0">
                <a:solidFill>
                  <a:srgbClr val="1F1F1F"/>
                </a:solidFill>
                <a:effectLst/>
                <a:latin typeface="Roboto" panose="02000000000000000000" pitchFamily="2" charset="0"/>
              </a:rPr>
              <a:t>Además,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optimizan el error de manera global</a:t>
            </a:r>
            <a:r>
              <a:rPr lang="es-ES" b="0" i="0" dirty="0">
                <a:solidFill>
                  <a:srgbClr val="1F1F1F"/>
                </a:solidFill>
                <a:effectLst/>
                <a:latin typeface="Roboto" panose="02000000000000000000" pitchFamily="2" charset="0"/>
              </a:rPr>
              <a:t>. La función de pérdida del método combina el residuo de la ecuación diferencial en los puntos internos del dominio con las condiciones de frontera. Este enfoque asegura que la solución sea consistente tanto con la física del problema como con las restricciones impuestas en los bordes. Por otro lado, las diferencias finitas se basan en esquemas locales para aproximar las derivadas, lo que puede llevar a acumulación de errores numéricos, especialmente en regiones con gradientes pronunciados.</a:t>
            </a:r>
          </a:p>
          <a:p>
            <a:pPr algn="l"/>
            <a:r>
              <a:rPr lang="es-ES" b="0" i="0" dirty="0">
                <a:solidFill>
                  <a:srgbClr val="1F1F1F"/>
                </a:solidFill>
                <a:effectLst/>
                <a:latin typeface="Roboto" panose="02000000000000000000" pitchFamily="2" charset="0"/>
              </a:rPr>
              <a:t>Otro aspecto clave es la </a:t>
            </a:r>
            <a:r>
              <a:rPr lang="es-ES" b="1" i="0" dirty="0">
                <a:solidFill>
                  <a:srgbClr val="1F1F1F"/>
                </a:solidFill>
                <a:effectLst/>
                <a:latin typeface="Roboto" panose="02000000000000000000" pitchFamily="2" charset="0"/>
              </a:rPr>
              <a:t>independencia de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respecto a la resolución de la grilla</a:t>
            </a:r>
            <a:r>
              <a:rPr lang="es-ES" b="0" i="0" dirty="0">
                <a:solidFill>
                  <a:srgbClr val="1F1F1F"/>
                </a:solidFill>
                <a:effectLst/>
                <a:latin typeface="Roboto" panose="02000000000000000000" pitchFamily="2" charset="0"/>
              </a:rPr>
              <a:t>. Aunque la cantidad de puntos de colocación afecta la precisión del modelo, las redes neuronales no necesitan una malla estructurada refinada. Esto se observa claramente en los resultados de las grillas (5 X 5), (10 X 10) y (20 X 20), donde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supera consistentemente a diferencias finitas en términos de error cuadrático medio (MSE), incluso con configuraciones menos densas. En cambio, las diferencias finitas requieren aumentar significativamente la densidad de la malla para mejorar su precisión, lo que incrementa los costos computacionales.</a:t>
            </a:r>
          </a:p>
          <a:p>
            <a:pPr algn="l"/>
            <a:r>
              <a:rPr lang="es-ES" b="0" i="0" dirty="0">
                <a:solidFill>
                  <a:srgbClr val="1F1F1F"/>
                </a:solidFill>
                <a:effectLst/>
                <a:latin typeface="Roboto" panose="02000000000000000000" pitchFamily="2" charset="0"/>
              </a:rPr>
              <a:t>Además, las redes neuronales utilizadas en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son inherentemente no lineales, lo que las hace ideales para </a:t>
            </a:r>
            <a:r>
              <a:rPr lang="es-ES" b="1" i="0" dirty="0">
                <a:solidFill>
                  <a:srgbClr val="1F1F1F"/>
                </a:solidFill>
                <a:effectLst/>
                <a:latin typeface="Roboto" panose="02000000000000000000" pitchFamily="2" charset="0"/>
              </a:rPr>
              <a:t>modelar fenómenos complejos</a:t>
            </a:r>
            <a:r>
              <a:rPr lang="es-ES" b="0" i="0" dirty="0">
                <a:solidFill>
                  <a:srgbClr val="1F1F1F"/>
                </a:solidFill>
                <a:effectLst/>
                <a:latin typeface="Roboto" panose="02000000000000000000" pitchFamily="2" charset="0"/>
              </a:rPr>
              <a:t>. Activaciones como </a:t>
            </a:r>
            <a:r>
              <a:rPr lang="es-ES" b="0" i="0" dirty="0" err="1">
                <a:solidFill>
                  <a:srgbClr val="1F1F1F"/>
                </a:solidFill>
                <a:effectLst/>
                <a:latin typeface="Roboto" panose="02000000000000000000" pitchFamily="2" charset="0"/>
              </a:rPr>
              <a:t>Tanh</a:t>
            </a:r>
            <a:r>
              <a:rPr lang="es-ES" b="0" i="0" dirty="0">
                <a:solidFill>
                  <a:srgbClr val="1F1F1F"/>
                </a:solidFill>
                <a:effectLst/>
                <a:latin typeface="Roboto" panose="02000000000000000000" pitchFamily="2" charset="0"/>
              </a:rPr>
              <a:t> permiten capturar discontinuidades y gradientes suaves, lo que mejora la precisión en comparación con esquemas numéricos basados en aproximaciones locales. Las diferencias finitas, aunque efectivas para problemas lineales y sencillos, enfrentan mayores desafíos al tratar con problemas no lineales debido a su naturaleza discreta.</a:t>
            </a:r>
          </a:p>
          <a:p>
            <a:pPr algn="l"/>
            <a:r>
              <a:rPr lang="es-ES" b="0" i="0" dirty="0">
                <a:solidFill>
                  <a:srgbClr val="1F1F1F"/>
                </a:solidFill>
                <a:effectLst/>
                <a:latin typeface="Roboto" panose="02000000000000000000" pitchFamily="2" charset="0"/>
              </a:rPr>
              <a:t>Por último, </a:t>
            </a:r>
            <a:r>
              <a:rPr lang="es-ES" b="1" i="0" dirty="0" err="1">
                <a:solidFill>
                  <a:srgbClr val="1F1F1F"/>
                </a:solidFill>
                <a:effectLst/>
                <a:latin typeface="Roboto" panose="02000000000000000000" pitchFamily="2" charset="0"/>
              </a:rPr>
              <a:t>PINNs</a:t>
            </a:r>
            <a:r>
              <a:rPr lang="es-ES" b="1" i="0" dirty="0">
                <a:solidFill>
                  <a:srgbClr val="1F1F1F"/>
                </a:solidFill>
                <a:effectLst/>
                <a:latin typeface="Roboto" panose="02000000000000000000" pitchFamily="2" charset="0"/>
              </a:rPr>
              <a:t> ofrecen una mayor flexibilidad y escalabilidad</a:t>
            </a:r>
            <a:r>
              <a:rPr lang="es-ES" b="0" i="0" dirty="0">
                <a:solidFill>
                  <a:srgbClr val="1F1F1F"/>
                </a:solidFill>
                <a:effectLst/>
                <a:latin typeface="Roboto" panose="02000000000000000000" pitchFamily="2" charset="0"/>
              </a:rPr>
              <a:t>. Este método no depende de mallas estructuradas, lo que lo hace aplicable a dominios irregulares y geometrías complejas sin necesidad de modificar la metodología. Por el contrario, diferencias finitas están limitadas a dominios regulares y requieren grillas específicas para cada configuración.</a:t>
            </a:r>
          </a:p>
          <a:p>
            <a:pPr algn="l"/>
            <a:r>
              <a:rPr lang="es-ES" b="1" i="0" dirty="0">
                <a:solidFill>
                  <a:srgbClr val="1F1F1F"/>
                </a:solidFill>
                <a:effectLst/>
                <a:latin typeface="Roboto" panose="02000000000000000000" pitchFamily="2" charset="0"/>
              </a:rPr>
              <a:t>Eficiencia</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El método de diferencias finitas requiere incrementar considerablemente la densidad de la grilla para reducir el error, lo que aumenta los requisitos computacionales y de memoria. En contraste,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permite mantener una grilla menos densa y compensar con arquitecturas más complejas y un proceso de entrenamiento basado en optimización, lo que resulta más eficiente en términos de adaptabilidad.</a:t>
            </a:r>
          </a:p>
          <a:p>
            <a:pPr algn="l"/>
            <a:r>
              <a:rPr lang="es-ES" b="1" i="0" dirty="0" err="1">
                <a:solidFill>
                  <a:srgbClr val="1F1F1F"/>
                </a:solidFill>
                <a:effectLst/>
                <a:latin typeface="Roboto" panose="02000000000000000000" pitchFamily="2" charset="0"/>
              </a:rPr>
              <a:t>Escabilidad</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Diferencias finitas está limitado a dominios regulares y grillas estructuradas, lo que dificulta su aplicación en geometrías más complejas o problemas de mayor dimensión. Por el contrario,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al no depender de una malla estructurada, ofrece una mayor flexibilidad, permitiendo abordar problemas con geometrías complejas, dominios irregulares y múltiples dimensiones sin requerir un cambio significativo en la metodología.</a:t>
            </a:r>
          </a:p>
          <a:p>
            <a:pPr algn="l"/>
            <a:r>
              <a:rPr lang="es-ES" b="1" i="0" dirty="0">
                <a:solidFill>
                  <a:srgbClr val="1F1F1F"/>
                </a:solidFill>
                <a:effectLst/>
                <a:latin typeface="Roboto" panose="02000000000000000000" pitchFamily="2" charset="0"/>
              </a:rPr>
              <a:t>Convergencia</a:t>
            </a:r>
            <a:endParaRPr lang="es-ES" b="0" i="0" dirty="0">
              <a:solidFill>
                <a:srgbClr val="1F1F1F"/>
              </a:solidFill>
              <a:effectLst/>
              <a:latin typeface="Roboto" panose="02000000000000000000" pitchFamily="2" charset="0"/>
            </a:endParaRPr>
          </a:p>
          <a:p>
            <a:pPr algn="l"/>
            <a:r>
              <a:rPr lang="es-ES" b="0" i="0" dirty="0">
                <a:solidFill>
                  <a:srgbClr val="1F1F1F"/>
                </a:solidFill>
                <a:effectLst/>
                <a:latin typeface="Roboto" panose="02000000000000000000" pitchFamily="2" charset="0"/>
              </a:rPr>
              <a:t>En términos de convergencia,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muestra un comportamiento robusto. A medida que la arquitectura de la red aumenta en complejidad (por ejemplo, de [2,3,3,1] a [2,20,20,1]), el modelo es capaz de aprender con mayor rapidez y precisión, como se observa en la evolución de la función de pérdida. En </a:t>
            </a:r>
            <a:r>
              <a:rPr lang="es-ES" b="0" i="0" dirty="0" err="1">
                <a:solidFill>
                  <a:srgbClr val="1F1F1F"/>
                </a:solidFill>
                <a:effectLst/>
                <a:latin typeface="Roboto" panose="02000000000000000000" pitchFamily="2" charset="0"/>
              </a:rPr>
              <a:t>FiPy</a:t>
            </a:r>
            <a:r>
              <a:rPr lang="es-ES" b="0" i="0" dirty="0">
                <a:solidFill>
                  <a:srgbClr val="1F1F1F"/>
                </a:solidFill>
                <a:effectLst/>
                <a:latin typeface="Roboto" panose="02000000000000000000" pitchFamily="2" charset="0"/>
              </a:rPr>
              <a:t>, la mejora en la solución está estrictamente relacionada con la densidad de la grilla, lo que limita su versatilidad.</a:t>
            </a:r>
          </a:p>
          <a:p>
            <a:pPr algn="l"/>
            <a:r>
              <a:rPr lang="es-ES" b="0" i="0" dirty="0">
                <a:solidFill>
                  <a:srgbClr val="1F1F1F"/>
                </a:solidFill>
                <a:effectLst/>
                <a:latin typeface="Roboto" panose="02000000000000000000" pitchFamily="2" charset="0"/>
              </a:rPr>
              <a:t>Por lo tanto, para este problema en </a:t>
            </a:r>
            <a:r>
              <a:rPr lang="es-ES" b="0" i="0" dirty="0" err="1">
                <a:solidFill>
                  <a:srgbClr val="1F1F1F"/>
                </a:solidFill>
                <a:effectLst/>
                <a:latin typeface="Roboto" panose="02000000000000000000" pitchFamily="2" charset="0"/>
              </a:rPr>
              <a:t>particula</a:t>
            </a:r>
            <a:r>
              <a:rPr lang="es-ES" b="0" i="0" dirty="0">
                <a:solidFill>
                  <a:srgbClr val="1F1F1F"/>
                </a:solidFill>
                <a:effectLst/>
                <a:latin typeface="Roboto" panose="02000000000000000000" pitchFamily="2" charset="0"/>
              </a:rPr>
              <a:t>, </a:t>
            </a:r>
            <a:r>
              <a:rPr lang="es-ES" b="0" i="0" dirty="0" err="1">
                <a:solidFill>
                  <a:srgbClr val="1F1F1F"/>
                </a:solidFill>
                <a:effectLst/>
                <a:latin typeface="Roboto" panose="02000000000000000000" pitchFamily="2" charset="0"/>
              </a:rPr>
              <a:t>PINNs</a:t>
            </a:r>
            <a:r>
              <a:rPr lang="es-ES" b="0" i="0" dirty="0">
                <a:solidFill>
                  <a:srgbClr val="1F1F1F"/>
                </a:solidFill>
                <a:effectLst/>
                <a:latin typeface="Roboto" panose="02000000000000000000" pitchFamily="2" charset="0"/>
              </a:rPr>
              <a:t> es el método más preciso y versátil, especialmente en casos donde se busca alta resolución o flexibilidad en la definición del dominio.</a:t>
            </a:r>
          </a:p>
          <a:p>
            <a:pPr marL="0" lvl="0" indent="0" algn="l" rtl="0">
              <a:lnSpc>
                <a:spcPct val="100000"/>
              </a:lnSpc>
              <a:spcBef>
                <a:spcPts val="0"/>
              </a:spcBef>
              <a:spcAft>
                <a:spcPts val="0"/>
              </a:spcAft>
              <a:buSzPts val="1400"/>
              <a:buNone/>
            </a:pPr>
            <a:endParaRPr dirty="0"/>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0153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08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e2d4587eeb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e2d4587eeb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5977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2316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1499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0306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e2d4587eeb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e2d4587eeb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5224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458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5144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249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e2d4587eeb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e2d4587eeb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6511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74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6682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080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e2d4587eeb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2e2d4587ee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898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0" name="Google Shape;20;p18"/>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8"/>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6"/>
        <p:cNvGrpSpPr/>
        <p:nvPr/>
      </p:nvGrpSpPr>
      <p:grpSpPr>
        <a:xfrm>
          <a:off x="0" y="0"/>
          <a:ext cx="0" cy="0"/>
          <a:chOff x="0" y="0"/>
          <a:chExt cx="0" cy="0"/>
        </a:xfrm>
      </p:grpSpPr>
      <p:sp>
        <p:nvSpPr>
          <p:cNvPr id="77" name="Google Shape;77;p28"/>
          <p:cNvSpPr txBox="1">
            <a:spLocks noGrp="1"/>
          </p:cNvSpPr>
          <p:nvPr>
            <p:ph type="title"/>
          </p:nvPr>
        </p:nvSpPr>
        <p:spPr>
          <a:xfrm>
            <a:off x="609600" y="792480"/>
            <a:ext cx="2856907" cy="12649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8"/>
          <p:cNvSpPr>
            <a:spLocks noGrp="1"/>
          </p:cNvSpPr>
          <p:nvPr>
            <p:ph type="pic" idx="2"/>
          </p:nvPr>
        </p:nvSpPr>
        <p:spPr>
          <a:xfrm>
            <a:off x="3811480" y="838201"/>
            <a:ext cx="7872520" cy="5500456"/>
          </a:xfrm>
          <a:prstGeom prst="rect">
            <a:avLst/>
          </a:prstGeom>
          <a:solidFill>
            <a:schemeClr val="lt2"/>
          </a:solidFill>
          <a:ln w="76200" cap="flat" cmpd="sng">
            <a:solidFill>
              <a:srgbClr val="FFFFFF"/>
            </a:solidFill>
            <a:prstDash val="solid"/>
            <a:miter lim="800000"/>
            <a:headEnd type="none" w="sm" len="sm"/>
            <a:tailEnd type="none" w="sm" len="sm"/>
          </a:ln>
          <a:effectLst>
            <a:outerShdw blurRad="50800" dist="12700" dir="5400000" algn="t" rotWithShape="0">
              <a:srgbClr val="000000">
                <a:alpha val="58431"/>
              </a:srgbClr>
            </a:outerShdw>
          </a:effectLst>
        </p:spPr>
      </p:sp>
      <p:sp>
        <p:nvSpPr>
          <p:cNvPr id="79" name="Google Shape;79;p28"/>
          <p:cNvSpPr txBox="1">
            <a:spLocks noGrp="1"/>
          </p:cNvSpPr>
          <p:nvPr>
            <p:ph type="body" idx="1"/>
          </p:nvPr>
        </p:nvSpPr>
        <p:spPr>
          <a:xfrm>
            <a:off x="609600" y="2133600"/>
            <a:ext cx="2852928" cy="424281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80" name="Google Shape;80;p28"/>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8"/>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8"/>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3"/>
        <p:cNvGrpSpPr/>
        <p:nvPr/>
      </p:nvGrpSpPr>
      <p:grpSpPr>
        <a:xfrm>
          <a:off x="0" y="0"/>
          <a:ext cx="0" cy="0"/>
          <a:chOff x="0" y="0"/>
          <a:chExt cx="0" cy="0"/>
        </a:xfrm>
      </p:grpSpPr>
      <p:sp>
        <p:nvSpPr>
          <p:cNvPr id="84" name="Google Shape;84;p29"/>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9"/>
          <p:cNvSpPr txBox="1">
            <a:spLocks noGrp="1"/>
          </p:cNvSpPr>
          <p:nvPr>
            <p:ph type="body" idx="1"/>
          </p:nvPr>
        </p:nvSpPr>
        <p:spPr>
          <a:xfrm rot="5400000">
            <a:off x="3657600" y="-1447800"/>
            <a:ext cx="4876800" cy="10972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6" name="Google Shape;86;p29"/>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9"/>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9"/>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89"/>
        <p:cNvGrpSpPr/>
        <p:nvPr/>
      </p:nvGrpSpPr>
      <p:grpSpPr>
        <a:xfrm>
          <a:off x="0" y="0"/>
          <a:ext cx="0" cy="0"/>
          <a:chOff x="0" y="0"/>
          <a:chExt cx="0" cy="0"/>
        </a:xfrm>
      </p:grpSpPr>
      <p:sp>
        <p:nvSpPr>
          <p:cNvPr id="90" name="Google Shape;90;p30"/>
          <p:cNvSpPr txBox="1">
            <a:spLocks noGrp="1"/>
          </p:cNvSpPr>
          <p:nvPr>
            <p:ph type="title"/>
          </p:nvPr>
        </p:nvSpPr>
        <p:spPr>
          <a:xfrm rot="5400000">
            <a:off x="7277100" y="2171700"/>
            <a:ext cx="5867400" cy="2743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0"/>
          <p:cNvSpPr txBox="1">
            <a:spLocks noGrp="1"/>
          </p:cNvSpPr>
          <p:nvPr>
            <p:ph type="body" idx="1"/>
          </p:nvPr>
        </p:nvSpPr>
        <p:spPr>
          <a:xfrm rot="5400000">
            <a:off x="1689100" y="-469900"/>
            <a:ext cx="5867400" cy="80264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2" name="Google Shape;92;p30"/>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0"/>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0"/>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1"/>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06" name="Google Shape;106;p21"/>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1"/>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1"/>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09"/>
        <p:cNvGrpSpPr/>
        <p:nvPr/>
      </p:nvGrpSpPr>
      <p:grpSpPr>
        <a:xfrm>
          <a:off x="0" y="0"/>
          <a:ext cx="0" cy="0"/>
          <a:chOff x="0" y="0"/>
          <a:chExt cx="0" cy="0"/>
        </a:xfrm>
      </p:grpSpPr>
      <p:sp>
        <p:nvSpPr>
          <p:cNvPr id="110" name="Google Shape;110;p31"/>
          <p:cNvSpPr txBox="1">
            <a:spLocks noGrp="1"/>
          </p:cNvSpPr>
          <p:nvPr>
            <p:ph type="ctrTitle"/>
          </p:nvPr>
        </p:nvSpPr>
        <p:spPr>
          <a:xfrm>
            <a:off x="914400" y="1371601"/>
            <a:ext cx="10464800" cy="19272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5400"/>
              <a:buFont typeface="Arial"/>
              <a:buNone/>
              <a:defRPr sz="5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1"/>
          <p:cNvSpPr txBox="1">
            <a:spLocks noGrp="1"/>
          </p:cNvSpPr>
          <p:nvPr>
            <p:ph type="subTitle" idx="1"/>
          </p:nvPr>
        </p:nvSpPr>
        <p:spPr>
          <a:xfrm>
            <a:off x="914400" y="3505200"/>
            <a:ext cx="8534400" cy="1752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80"/>
              </a:spcBef>
              <a:spcAft>
                <a:spcPts val="0"/>
              </a:spcAft>
              <a:buSzPts val="2040"/>
              <a:buNone/>
              <a:defRPr>
                <a:solidFill>
                  <a:srgbClr val="3F3F3F"/>
                </a:solidFill>
              </a:defRPr>
            </a:lvl1pPr>
            <a:lvl2pPr lvl="1" algn="ctr">
              <a:lnSpc>
                <a:spcPct val="100000"/>
              </a:lnSpc>
              <a:spcBef>
                <a:spcPts val="400"/>
              </a:spcBef>
              <a:spcAft>
                <a:spcPts val="0"/>
              </a:spcAft>
              <a:buSzPts val="1700"/>
              <a:buNone/>
              <a:defRPr>
                <a:solidFill>
                  <a:srgbClr val="888888"/>
                </a:solidFill>
              </a:defRPr>
            </a:lvl2pPr>
            <a:lvl3pPr lvl="2" algn="ctr">
              <a:lnSpc>
                <a:spcPct val="100000"/>
              </a:lnSpc>
              <a:spcBef>
                <a:spcPts val="360"/>
              </a:spcBef>
              <a:spcAft>
                <a:spcPts val="0"/>
              </a:spcAft>
              <a:buSzPts val="1620"/>
              <a:buNone/>
              <a:defRPr>
                <a:solidFill>
                  <a:srgbClr val="888888"/>
                </a:solidFill>
              </a:defRPr>
            </a:lvl3pPr>
            <a:lvl4pPr lvl="3" algn="ctr">
              <a:lnSpc>
                <a:spcPct val="100000"/>
              </a:lnSpc>
              <a:spcBef>
                <a:spcPts val="320"/>
              </a:spcBef>
              <a:spcAft>
                <a:spcPts val="0"/>
              </a:spcAft>
              <a:buSzPts val="1600"/>
              <a:buNone/>
              <a:defRPr>
                <a:solidFill>
                  <a:srgbClr val="888888"/>
                </a:solidFill>
              </a:defRPr>
            </a:lvl4pPr>
            <a:lvl5pPr lvl="4" algn="ctr">
              <a:lnSpc>
                <a:spcPct val="100000"/>
              </a:lnSpc>
              <a:spcBef>
                <a:spcPts val="280"/>
              </a:spcBef>
              <a:spcAft>
                <a:spcPts val="0"/>
              </a:spcAft>
              <a:buSzPts val="1400"/>
              <a:buNone/>
              <a:defRPr>
                <a:solidFill>
                  <a:srgbClr val="888888"/>
                </a:solidFill>
              </a:defRPr>
            </a:lvl5pPr>
            <a:lvl6pPr lvl="5" algn="ctr">
              <a:lnSpc>
                <a:spcPct val="100000"/>
              </a:lnSpc>
              <a:spcBef>
                <a:spcPts val="260"/>
              </a:spcBef>
              <a:spcAft>
                <a:spcPts val="0"/>
              </a:spcAft>
              <a:buSzPts val="1300"/>
              <a:buNone/>
              <a:defRPr>
                <a:solidFill>
                  <a:srgbClr val="888888"/>
                </a:solidFill>
              </a:defRPr>
            </a:lvl6pPr>
            <a:lvl7pPr lvl="6" algn="ctr">
              <a:lnSpc>
                <a:spcPct val="100000"/>
              </a:lnSpc>
              <a:spcBef>
                <a:spcPts val="260"/>
              </a:spcBef>
              <a:spcAft>
                <a:spcPts val="0"/>
              </a:spcAft>
              <a:buSzPts val="1300"/>
              <a:buNone/>
              <a:defRPr>
                <a:solidFill>
                  <a:srgbClr val="888888"/>
                </a:solidFill>
              </a:defRPr>
            </a:lvl7pPr>
            <a:lvl8pPr lvl="7" algn="ctr">
              <a:lnSpc>
                <a:spcPct val="100000"/>
              </a:lnSpc>
              <a:spcBef>
                <a:spcPts val="260"/>
              </a:spcBef>
              <a:spcAft>
                <a:spcPts val="0"/>
              </a:spcAft>
              <a:buSzPts val="1300"/>
              <a:buNone/>
              <a:defRPr>
                <a:solidFill>
                  <a:srgbClr val="888888"/>
                </a:solidFill>
              </a:defRPr>
            </a:lvl8pPr>
            <a:lvl9pPr lvl="8" algn="ctr">
              <a:lnSpc>
                <a:spcPct val="100000"/>
              </a:lnSpc>
              <a:spcBef>
                <a:spcPts val="260"/>
              </a:spcBef>
              <a:spcAft>
                <a:spcPts val="0"/>
              </a:spcAft>
              <a:buSzPts val="1300"/>
              <a:buNone/>
              <a:defRPr>
                <a:solidFill>
                  <a:srgbClr val="888888"/>
                </a:solidFill>
              </a:defRPr>
            </a:lvl9pPr>
          </a:lstStyle>
          <a:p>
            <a:endParaRPr/>
          </a:p>
        </p:txBody>
      </p:sp>
      <p:sp>
        <p:nvSpPr>
          <p:cNvPr id="112" name="Google Shape;112;p31"/>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1"/>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31"/>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115" name="Google Shape;115;p31"/>
          <p:cNvCxnSpPr/>
          <p:nvPr/>
        </p:nvCxnSpPr>
        <p:spPr>
          <a:xfrm>
            <a:off x="914400" y="3398520"/>
            <a:ext cx="10464800" cy="1588"/>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solidFill>
          <a:schemeClr val="dk2"/>
        </a:solidFill>
        <a:effectLst/>
      </p:bgPr>
    </p:bg>
    <p:spTree>
      <p:nvGrpSpPr>
        <p:cNvPr id="1" name="Shape 116"/>
        <p:cNvGrpSpPr/>
        <p:nvPr/>
      </p:nvGrpSpPr>
      <p:grpSpPr>
        <a:xfrm>
          <a:off x="0" y="0"/>
          <a:ext cx="0" cy="0"/>
          <a:chOff x="0" y="0"/>
          <a:chExt cx="0" cy="0"/>
        </a:xfrm>
      </p:grpSpPr>
      <p:sp>
        <p:nvSpPr>
          <p:cNvPr id="117" name="Google Shape;117;p32"/>
          <p:cNvSpPr txBox="1">
            <a:spLocks noGrp="1"/>
          </p:cNvSpPr>
          <p:nvPr>
            <p:ph type="title"/>
          </p:nvPr>
        </p:nvSpPr>
        <p:spPr>
          <a:xfrm>
            <a:off x="963084" y="2362201"/>
            <a:ext cx="10363200" cy="220027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4800"/>
              <a:buFont typeface="Arial"/>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32"/>
          <p:cNvSpPr txBox="1">
            <a:spLocks noGrp="1"/>
          </p:cNvSpPr>
          <p:nvPr>
            <p:ph type="body" idx="1"/>
          </p:nvPr>
        </p:nvSpPr>
        <p:spPr>
          <a:xfrm>
            <a:off x="963084" y="4626865"/>
            <a:ext cx="103632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SzPts val="2040"/>
              <a:buNone/>
              <a:defRPr sz="2400">
                <a:solidFill>
                  <a:schemeClr val="lt2"/>
                </a:solidFill>
              </a:defRPr>
            </a:lvl1pPr>
            <a:lvl2pPr marL="914400" lvl="1" indent="-228600" algn="l">
              <a:lnSpc>
                <a:spcPct val="100000"/>
              </a:lnSpc>
              <a:spcBef>
                <a:spcPts val="360"/>
              </a:spcBef>
              <a:spcAft>
                <a:spcPts val="0"/>
              </a:spcAft>
              <a:buSzPts val="1530"/>
              <a:buNone/>
              <a:defRPr sz="1800">
                <a:solidFill>
                  <a:schemeClr val="lt1"/>
                </a:solidFill>
              </a:defRPr>
            </a:lvl2pPr>
            <a:lvl3pPr marL="1371600" lvl="2" indent="-228600" algn="l">
              <a:lnSpc>
                <a:spcPct val="100000"/>
              </a:lnSpc>
              <a:spcBef>
                <a:spcPts val="320"/>
              </a:spcBef>
              <a:spcAft>
                <a:spcPts val="0"/>
              </a:spcAft>
              <a:buSzPts val="1440"/>
              <a:buNone/>
              <a:defRPr sz="1600">
                <a:solidFill>
                  <a:schemeClr val="lt1"/>
                </a:solidFill>
              </a:defRPr>
            </a:lvl3pPr>
            <a:lvl4pPr marL="1828800" lvl="3" indent="-228600" algn="l">
              <a:lnSpc>
                <a:spcPct val="100000"/>
              </a:lnSpc>
              <a:spcBef>
                <a:spcPts val="280"/>
              </a:spcBef>
              <a:spcAft>
                <a:spcPts val="0"/>
              </a:spcAft>
              <a:buSzPts val="1400"/>
              <a:buNone/>
              <a:defRPr sz="1400">
                <a:solidFill>
                  <a:schemeClr val="lt1"/>
                </a:solidFill>
              </a:defRPr>
            </a:lvl4pPr>
            <a:lvl5pPr marL="2286000" lvl="4" indent="-228600" algn="l">
              <a:lnSpc>
                <a:spcPct val="100000"/>
              </a:lnSpc>
              <a:spcBef>
                <a:spcPts val="280"/>
              </a:spcBef>
              <a:spcAft>
                <a:spcPts val="0"/>
              </a:spcAft>
              <a:buSzPts val="1400"/>
              <a:buNone/>
              <a:defRPr sz="1400">
                <a:solidFill>
                  <a:schemeClr val="lt1"/>
                </a:solidFill>
              </a:defRPr>
            </a:lvl5pPr>
            <a:lvl6pPr marL="2743200" lvl="5" indent="-228600" algn="l">
              <a:lnSpc>
                <a:spcPct val="100000"/>
              </a:lnSpc>
              <a:spcBef>
                <a:spcPts val="280"/>
              </a:spcBef>
              <a:spcAft>
                <a:spcPts val="0"/>
              </a:spcAft>
              <a:buSzPts val="1400"/>
              <a:buNone/>
              <a:defRPr sz="1400">
                <a:solidFill>
                  <a:schemeClr val="lt1"/>
                </a:solidFill>
              </a:defRPr>
            </a:lvl6pPr>
            <a:lvl7pPr marL="3200400" lvl="6" indent="-228600" algn="l">
              <a:lnSpc>
                <a:spcPct val="100000"/>
              </a:lnSpc>
              <a:spcBef>
                <a:spcPts val="280"/>
              </a:spcBef>
              <a:spcAft>
                <a:spcPts val="0"/>
              </a:spcAft>
              <a:buSzPts val="1400"/>
              <a:buNone/>
              <a:defRPr sz="1400">
                <a:solidFill>
                  <a:schemeClr val="lt1"/>
                </a:solidFill>
              </a:defRPr>
            </a:lvl7pPr>
            <a:lvl8pPr marL="3657600" lvl="7" indent="-228600" algn="l">
              <a:lnSpc>
                <a:spcPct val="100000"/>
              </a:lnSpc>
              <a:spcBef>
                <a:spcPts val="280"/>
              </a:spcBef>
              <a:spcAft>
                <a:spcPts val="0"/>
              </a:spcAft>
              <a:buSzPts val="1400"/>
              <a:buNone/>
              <a:defRPr sz="1400">
                <a:solidFill>
                  <a:schemeClr val="lt1"/>
                </a:solidFill>
              </a:defRPr>
            </a:lvl8pPr>
            <a:lvl9pPr marL="4114800" lvl="8" indent="-228600" algn="l">
              <a:lnSpc>
                <a:spcPct val="100000"/>
              </a:lnSpc>
              <a:spcBef>
                <a:spcPts val="280"/>
              </a:spcBef>
              <a:spcAft>
                <a:spcPts val="0"/>
              </a:spcAft>
              <a:buSzPts val="1400"/>
              <a:buNone/>
              <a:defRPr sz="1400">
                <a:solidFill>
                  <a:schemeClr val="lt1"/>
                </a:solidFill>
              </a:defRPr>
            </a:lvl9pPr>
          </a:lstStyle>
          <a:p>
            <a:endParaRPr/>
          </a:p>
        </p:txBody>
      </p:sp>
      <p:sp>
        <p:nvSpPr>
          <p:cNvPr id="119" name="Google Shape;119;p32"/>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2"/>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32"/>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122" name="Google Shape;122;p32"/>
          <p:cNvCxnSpPr/>
          <p:nvPr/>
        </p:nvCxnSpPr>
        <p:spPr>
          <a:xfrm>
            <a:off x="975360" y="4599432"/>
            <a:ext cx="10464800" cy="1588"/>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3"/>
        <p:cNvGrpSpPr/>
        <p:nvPr/>
      </p:nvGrpSpPr>
      <p:grpSpPr>
        <a:xfrm>
          <a:off x="0" y="0"/>
          <a:ext cx="0" cy="0"/>
          <a:chOff x="0" y="0"/>
          <a:chExt cx="0" cy="0"/>
        </a:xfrm>
      </p:grpSpPr>
      <p:sp>
        <p:nvSpPr>
          <p:cNvPr id="124" name="Google Shape;124;p33"/>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3"/>
          <p:cNvSpPr txBox="1">
            <a:spLocks noGrp="1"/>
          </p:cNvSpPr>
          <p:nvPr>
            <p:ph type="body" idx="1"/>
          </p:nvPr>
        </p:nvSpPr>
        <p:spPr>
          <a:xfrm>
            <a:off x="609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126" name="Google Shape;126;p33"/>
          <p:cNvSpPr txBox="1">
            <a:spLocks noGrp="1"/>
          </p:cNvSpPr>
          <p:nvPr>
            <p:ph type="body" idx="2"/>
          </p:nvPr>
        </p:nvSpPr>
        <p:spPr>
          <a:xfrm>
            <a:off x="6197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127" name="Google Shape;127;p33"/>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33"/>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3"/>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4"/>
          <p:cNvSpPr txBox="1">
            <a:spLocks noGrp="1"/>
          </p:cNvSpPr>
          <p:nvPr>
            <p:ph type="body" idx="1"/>
          </p:nvPr>
        </p:nvSpPr>
        <p:spPr>
          <a:xfrm>
            <a:off x="60960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133" name="Google Shape;133;p34"/>
          <p:cNvSpPr txBox="1">
            <a:spLocks noGrp="1"/>
          </p:cNvSpPr>
          <p:nvPr>
            <p:ph type="body" idx="2"/>
          </p:nvPr>
        </p:nvSpPr>
        <p:spPr>
          <a:xfrm>
            <a:off x="60960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134" name="Google Shape;134;p34"/>
          <p:cNvSpPr txBox="1">
            <a:spLocks noGrp="1"/>
          </p:cNvSpPr>
          <p:nvPr>
            <p:ph type="body" idx="3"/>
          </p:nvPr>
        </p:nvSpPr>
        <p:spPr>
          <a:xfrm>
            <a:off x="633984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latin typeface="Arial"/>
                <a:ea typeface="Arial"/>
                <a:cs typeface="Arial"/>
                <a:sym typeface="Aria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135" name="Google Shape;135;p34"/>
          <p:cNvSpPr txBox="1">
            <a:spLocks noGrp="1"/>
          </p:cNvSpPr>
          <p:nvPr>
            <p:ph type="body" idx="4"/>
          </p:nvPr>
        </p:nvSpPr>
        <p:spPr>
          <a:xfrm>
            <a:off x="633984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136" name="Google Shape;136;p34"/>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34"/>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4"/>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139" name="Google Shape;139;p34"/>
          <p:cNvCxnSpPr/>
          <p:nvPr/>
        </p:nvCxnSpPr>
        <p:spPr>
          <a:xfrm rot="5400000">
            <a:off x="3741949" y="4045691"/>
            <a:ext cx="4709160" cy="1059"/>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140"/>
        <p:cNvGrpSpPr/>
        <p:nvPr/>
      </p:nvGrpSpPr>
      <p:grpSpPr>
        <a:xfrm>
          <a:off x="0" y="0"/>
          <a:ext cx="0" cy="0"/>
          <a:chOff x="0" y="0"/>
          <a:chExt cx="0" cy="0"/>
        </a:xfrm>
      </p:grpSpPr>
      <p:sp>
        <p:nvSpPr>
          <p:cNvPr id="141" name="Google Shape;141;p35"/>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35"/>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5"/>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5"/>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45"/>
        <p:cNvGrpSpPr/>
        <p:nvPr/>
      </p:nvGrpSpPr>
      <p:grpSpPr>
        <a:xfrm>
          <a:off x="0" y="0"/>
          <a:ext cx="0" cy="0"/>
          <a:chOff x="0" y="0"/>
          <a:chExt cx="0" cy="0"/>
        </a:xfrm>
      </p:grpSpPr>
      <p:sp>
        <p:nvSpPr>
          <p:cNvPr id="146" name="Google Shape;146;p36"/>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36"/>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36"/>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6"/>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3"/>
        <p:cNvGrpSpPr/>
        <p:nvPr/>
      </p:nvGrpSpPr>
      <p:grpSpPr>
        <a:xfrm>
          <a:off x="0" y="0"/>
          <a:ext cx="0" cy="0"/>
          <a:chOff x="0" y="0"/>
          <a:chExt cx="0" cy="0"/>
        </a:xfrm>
      </p:grpSpPr>
      <p:sp>
        <p:nvSpPr>
          <p:cNvPr id="24" name="Google Shape;24;p19"/>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0"/>
        <p:cNvGrpSpPr/>
        <p:nvPr/>
      </p:nvGrpSpPr>
      <p:grpSpPr>
        <a:xfrm>
          <a:off x="0" y="0"/>
          <a:ext cx="0" cy="0"/>
          <a:chOff x="0" y="0"/>
          <a:chExt cx="0" cy="0"/>
        </a:xfrm>
      </p:grpSpPr>
      <p:sp>
        <p:nvSpPr>
          <p:cNvPr id="151" name="Google Shape;151;p37"/>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37"/>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37"/>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4"/>
        <p:cNvGrpSpPr/>
        <p:nvPr/>
      </p:nvGrpSpPr>
      <p:grpSpPr>
        <a:xfrm>
          <a:off x="0" y="0"/>
          <a:ext cx="0" cy="0"/>
          <a:chOff x="0" y="0"/>
          <a:chExt cx="0" cy="0"/>
        </a:xfrm>
      </p:grpSpPr>
      <p:sp>
        <p:nvSpPr>
          <p:cNvPr id="155" name="Google Shape;155;p38"/>
          <p:cNvSpPr txBox="1">
            <a:spLocks noGrp="1"/>
          </p:cNvSpPr>
          <p:nvPr>
            <p:ph type="title"/>
          </p:nvPr>
        </p:nvSpPr>
        <p:spPr>
          <a:xfrm>
            <a:off x="609600" y="792080"/>
            <a:ext cx="2852928" cy="126187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38"/>
          <p:cNvSpPr txBox="1">
            <a:spLocks noGrp="1"/>
          </p:cNvSpPr>
          <p:nvPr>
            <p:ph type="body" idx="1"/>
          </p:nvPr>
        </p:nvSpPr>
        <p:spPr>
          <a:xfrm>
            <a:off x="3962400" y="792080"/>
            <a:ext cx="7620000" cy="5577840"/>
          </a:xfrm>
          <a:prstGeom prst="rect">
            <a:avLst/>
          </a:prstGeom>
          <a:noFill/>
          <a:ln>
            <a:noFill/>
          </a:ln>
        </p:spPr>
        <p:txBody>
          <a:bodyPr spcFirstLastPara="1" wrap="square" lIns="91425" tIns="45700" rIns="91425" bIns="45700" anchor="t" anchorCtr="0">
            <a:normAutofit/>
          </a:bodyPr>
          <a:lstStyle>
            <a:lvl1pPr marL="457200" lvl="0" indent="-401320" algn="l">
              <a:lnSpc>
                <a:spcPct val="100000"/>
              </a:lnSpc>
              <a:spcBef>
                <a:spcPts val="640"/>
              </a:spcBef>
              <a:spcAft>
                <a:spcPts val="0"/>
              </a:spcAft>
              <a:buSzPts val="2720"/>
              <a:buChar char="•"/>
              <a:defRPr sz="3200"/>
            </a:lvl1pPr>
            <a:lvl2pPr marL="914400" lvl="1" indent="-379730" algn="l">
              <a:lnSpc>
                <a:spcPct val="100000"/>
              </a:lnSpc>
              <a:spcBef>
                <a:spcPts val="560"/>
              </a:spcBef>
              <a:spcAft>
                <a:spcPts val="0"/>
              </a:spcAft>
              <a:buSzPts val="2380"/>
              <a:buChar char="•"/>
              <a:defRPr sz="2800"/>
            </a:lvl2pPr>
            <a:lvl3pPr marL="1371600" lvl="2" indent="-365760" algn="l">
              <a:lnSpc>
                <a:spcPct val="100000"/>
              </a:lnSpc>
              <a:spcBef>
                <a:spcPts val="480"/>
              </a:spcBef>
              <a:spcAft>
                <a:spcPts val="0"/>
              </a:spcAft>
              <a:buSzPts val="2160"/>
              <a:buChar char="•"/>
              <a:defRPr sz="2400"/>
            </a:lvl3pPr>
            <a:lvl4pPr marL="1828800" lvl="3" indent="-355600" algn="l">
              <a:lnSpc>
                <a:spcPct val="100000"/>
              </a:lnSpc>
              <a:spcBef>
                <a:spcPts val="400"/>
              </a:spcBef>
              <a:spcAft>
                <a:spcPts val="0"/>
              </a:spcAft>
              <a:buSzPts val="20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SzPts val="2000"/>
              <a:buChar char="•"/>
              <a:defRPr sz="2000"/>
            </a:lvl6pPr>
            <a:lvl7pPr marL="3200400" lvl="6" indent="-355600" algn="l">
              <a:lnSpc>
                <a:spcPct val="100000"/>
              </a:lnSpc>
              <a:spcBef>
                <a:spcPts val="400"/>
              </a:spcBef>
              <a:spcAft>
                <a:spcPts val="0"/>
              </a:spcAft>
              <a:buSzPts val="2000"/>
              <a:buChar char="•"/>
              <a:defRPr sz="2000"/>
            </a:lvl7pPr>
            <a:lvl8pPr marL="3657600" lvl="7" indent="-355600" algn="l">
              <a:lnSpc>
                <a:spcPct val="100000"/>
              </a:lnSpc>
              <a:spcBef>
                <a:spcPts val="400"/>
              </a:spcBef>
              <a:spcAft>
                <a:spcPts val="0"/>
              </a:spcAft>
              <a:buSzPts val="2000"/>
              <a:buChar char="•"/>
              <a:defRPr sz="2000"/>
            </a:lvl8pPr>
            <a:lvl9pPr marL="4114800" lvl="8" indent="-355600" algn="l">
              <a:lnSpc>
                <a:spcPct val="100000"/>
              </a:lnSpc>
              <a:spcBef>
                <a:spcPts val="400"/>
              </a:spcBef>
              <a:spcAft>
                <a:spcPts val="0"/>
              </a:spcAft>
              <a:buSzPts val="2000"/>
              <a:buChar char="•"/>
              <a:defRPr sz="2000"/>
            </a:lvl9pPr>
          </a:lstStyle>
          <a:p>
            <a:endParaRPr/>
          </a:p>
        </p:txBody>
      </p:sp>
      <p:sp>
        <p:nvSpPr>
          <p:cNvPr id="157" name="Google Shape;157;p38"/>
          <p:cNvSpPr txBox="1">
            <a:spLocks noGrp="1"/>
          </p:cNvSpPr>
          <p:nvPr>
            <p:ph type="body" idx="2"/>
          </p:nvPr>
        </p:nvSpPr>
        <p:spPr>
          <a:xfrm>
            <a:off x="609601" y="2130553"/>
            <a:ext cx="2852928" cy="424361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158" name="Google Shape;158;p38"/>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38"/>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38"/>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161" name="Google Shape;161;p38"/>
          <p:cNvCxnSpPr/>
          <p:nvPr/>
        </p:nvCxnSpPr>
        <p:spPr>
          <a:xfrm rot="5400000">
            <a:off x="912152" y="3579942"/>
            <a:ext cx="5577840" cy="2117"/>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62"/>
        <p:cNvGrpSpPr/>
        <p:nvPr/>
      </p:nvGrpSpPr>
      <p:grpSpPr>
        <a:xfrm>
          <a:off x="0" y="0"/>
          <a:ext cx="0" cy="0"/>
          <a:chOff x="0" y="0"/>
          <a:chExt cx="0" cy="0"/>
        </a:xfrm>
      </p:grpSpPr>
      <p:sp>
        <p:nvSpPr>
          <p:cNvPr id="163" name="Google Shape;163;p39"/>
          <p:cNvSpPr txBox="1">
            <a:spLocks noGrp="1"/>
          </p:cNvSpPr>
          <p:nvPr>
            <p:ph type="title"/>
          </p:nvPr>
        </p:nvSpPr>
        <p:spPr>
          <a:xfrm>
            <a:off x="609600" y="792480"/>
            <a:ext cx="2856907" cy="126492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39"/>
          <p:cNvSpPr>
            <a:spLocks noGrp="1"/>
          </p:cNvSpPr>
          <p:nvPr>
            <p:ph type="pic" idx="2"/>
          </p:nvPr>
        </p:nvSpPr>
        <p:spPr>
          <a:xfrm>
            <a:off x="3811480" y="838201"/>
            <a:ext cx="7872520" cy="5500456"/>
          </a:xfrm>
          <a:prstGeom prst="rect">
            <a:avLst/>
          </a:prstGeom>
          <a:solidFill>
            <a:schemeClr val="lt2"/>
          </a:solidFill>
          <a:ln w="76200" cap="flat" cmpd="sng">
            <a:solidFill>
              <a:srgbClr val="FFFFFF"/>
            </a:solidFill>
            <a:prstDash val="solid"/>
            <a:miter lim="800000"/>
            <a:headEnd type="none" w="sm" len="sm"/>
            <a:tailEnd type="none" w="sm" len="sm"/>
          </a:ln>
          <a:effectLst>
            <a:outerShdw blurRad="50800" dist="12700" dir="5400000" algn="t" rotWithShape="0">
              <a:srgbClr val="000000">
                <a:alpha val="58431"/>
              </a:srgbClr>
            </a:outerShdw>
          </a:effectLst>
        </p:spPr>
      </p:sp>
      <p:sp>
        <p:nvSpPr>
          <p:cNvPr id="165" name="Google Shape;165;p39"/>
          <p:cNvSpPr txBox="1">
            <a:spLocks noGrp="1"/>
          </p:cNvSpPr>
          <p:nvPr>
            <p:ph type="body" idx="1"/>
          </p:nvPr>
        </p:nvSpPr>
        <p:spPr>
          <a:xfrm>
            <a:off x="609600" y="2133600"/>
            <a:ext cx="2852928" cy="4242816"/>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166" name="Google Shape;166;p39"/>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39"/>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39"/>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69"/>
        <p:cNvGrpSpPr/>
        <p:nvPr/>
      </p:nvGrpSpPr>
      <p:grpSpPr>
        <a:xfrm>
          <a:off x="0" y="0"/>
          <a:ext cx="0" cy="0"/>
          <a:chOff x="0" y="0"/>
          <a:chExt cx="0" cy="0"/>
        </a:xfrm>
      </p:grpSpPr>
      <p:sp>
        <p:nvSpPr>
          <p:cNvPr id="170" name="Google Shape;170;p40"/>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40"/>
          <p:cNvSpPr txBox="1">
            <a:spLocks noGrp="1"/>
          </p:cNvSpPr>
          <p:nvPr>
            <p:ph type="body" idx="1"/>
          </p:nvPr>
        </p:nvSpPr>
        <p:spPr>
          <a:xfrm rot="5400000">
            <a:off x="3657600" y="-1447800"/>
            <a:ext cx="4876800" cy="109728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72" name="Google Shape;172;p40"/>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40"/>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40"/>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75"/>
        <p:cNvGrpSpPr/>
        <p:nvPr/>
      </p:nvGrpSpPr>
      <p:grpSpPr>
        <a:xfrm>
          <a:off x="0" y="0"/>
          <a:ext cx="0" cy="0"/>
          <a:chOff x="0" y="0"/>
          <a:chExt cx="0" cy="0"/>
        </a:xfrm>
      </p:grpSpPr>
      <p:sp>
        <p:nvSpPr>
          <p:cNvPr id="176" name="Google Shape;176;p41"/>
          <p:cNvSpPr txBox="1">
            <a:spLocks noGrp="1"/>
          </p:cNvSpPr>
          <p:nvPr>
            <p:ph type="title"/>
          </p:nvPr>
        </p:nvSpPr>
        <p:spPr>
          <a:xfrm rot="5400000">
            <a:off x="7277100" y="2171700"/>
            <a:ext cx="5867400" cy="2743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41"/>
          <p:cNvSpPr txBox="1">
            <a:spLocks noGrp="1"/>
          </p:cNvSpPr>
          <p:nvPr>
            <p:ph type="body" idx="1"/>
          </p:nvPr>
        </p:nvSpPr>
        <p:spPr>
          <a:xfrm rot="5400000">
            <a:off x="1689100" y="-469900"/>
            <a:ext cx="5867400" cy="80264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360"/>
              </a:spcBef>
              <a:spcAft>
                <a:spcPts val="0"/>
              </a:spcAft>
              <a:buSzPts val="1530"/>
              <a:buChar char="•"/>
              <a:defRPr/>
            </a:lvl1pPr>
            <a:lvl2pPr marL="914400" lvl="1" indent="-325755" algn="l">
              <a:lnSpc>
                <a:spcPct val="100000"/>
              </a:lnSpc>
              <a:spcBef>
                <a:spcPts val="360"/>
              </a:spcBef>
              <a:spcAft>
                <a:spcPts val="0"/>
              </a:spcAft>
              <a:buSzPts val="1530"/>
              <a:buChar char="•"/>
              <a:defRPr/>
            </a:lvl2pPr>
            <a:lvl3pPr marL="1371600" lvl="2" indent="-331469" algn="l">
              <a:lnSpc>
                <a:spcPct val="100000"/>
              </a:lnSpc>
              <a:spcBef>
                <a:spcPts val="360"/>
              </a:spcBef>
              <a:spcAft>
                <a:spcPts val="0"/>
              </a:spcAft>
              <a:buSzPts val="162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78" name="Google Shape;178;p41"/>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41"/>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41"/>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7"/>
        <p:cNvGrpSpPr/>
        <p:nvPr/>
      </p:nvGrpSpPr>
      <p:grpSpPr>
        <a:xfrm>
          <a:off x="0" y="0"/>
          <a:ext cx="0" cy="0"/>
          <a:chOff x="0" y="0"/>
          <a:chExt cx="0" cy="0"/>
        </a:xfrm>
      </p:grpSpPr>
      <p:sp>
        <p:nvSpPr>
          <p:cNvPr id="28" name="Google Shape;28;p17"/>
          <p:cNvSpPr txBox="1">
            <a:spLocks noGrp="1"/>
          </p:cNvSpPr>
          <p:nvPr>
            <p:ph type="ctrTitle"/>
          </p:nvPr>
        </p:nvSpPr>
        <p:spPr>
          <a:xfrm>
            <a:off x="914400" y="1371601"/>
            <a:ext cx="10464800" cy="192722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5400"/>
              <a:buFont typeface="Arial"/>
              <a:buNone/>
              <a:defRPr sz="5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subTitle" idx="1"/>
          </p:nvPr>
        </p:nvSpPr>
        <p:spPr>
          <a:xfrm>
            <a:off x="914400" y="3505200"/>
            <a:ext cx="8534400" cy="1752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80"/>
              </a:spcBef>
              <a:spcAft>
                <a:spcPts val="0"/>
              </a:spcAft>
              <a:buSzPts val="2040"/>
              <a:buNone/>
              <a:defRPr>
                <a:solidFill>
                  <a:srgbClr val="3F3F3F"/>
                </a:solidFill>
              </a:defRPr>
            </a:lvl1pPr>
            <a:lvl2pPr lvl="1" algn="ctr">
              <a:lnSpc>
                <a:spcPct val="100000"/>
              </a:lnSpc>
              <a:spcBef>
                <a:spcPts val="400"/>
              </a:spcBef>
              <a:spcAft>
                <a:spcPts val="0"/>
              </a:spcAft>
              <a:buSzPts val="1700"/>
              <a:buNone/>
              <a:defRPr>
                <a:solidFill>
                  <a:srgbClr val="888888"/>
                </a:solidFill>
              </a:defRPr>
            </a:lvl2pPr>
            <a:lvl3pPr lvl="2" algn="ctr">
              <a:lnSpc>
                <a:spcPct val="100000"/>
              </a:lnSpc>
              <a:spcBef>
                <a:spcPts val="360"/>
              </a:spcBef>
              <a:spcAft>
                <a:spcPts val="0"/>
              </a:spcAft>
              <a:buSzPts val="1620"/>
              <a:buNone/>
              <a:defRPr>
                <a:solidFill>
                  <a:srgbClr val="888888"/>
                </a:solidFill>
              </a:defRPr>
            </a:lvl3pPr>
            <a:lvl4pPr lvl="3" algn="ctr">
              <a:lnSpc>
                <a:spcPct val="100000"/>
              </a:lnSpc>
              <a:spcBef>
                <a:spcPts val="320"/>
              </a:spcBef>
              <a:spcAft>
                <a:spcPts val="0"/>
              </a:spcAft>
              <a:buSzPts val="1600"/>
              <a:buNone/>
              <a:defRPr>
                <a:solidFill>
                  <a:srgbClr val="888888"/>
                </a:solidFill>
              </a:defRPr>
            </a:lvl4pPr>
            <a:lvl5pPr lvl="4" algn="ctr">
              <a:lnSpc>
                <a:spcPct val="100000"/>
              </a:lnSpc>
              <a:spcBef>
                <a:spcPts val="280"/>
              </a:spcBef>
              <a:spcAft>
                <a:spcPts val="0"/>
              </a:spcAft>
              <a:buSzPts val="1400"/>
              <a:buNone/>
              <a:defRPr>
                <a:solidFill>
                  <a:srgbClr val="888888"/>
                </a:solidFill>
              </a:defRPr>
            </a:lvl5pPr>
            <a:lvl6pPr lvl="5" algn="ctr">
              <a:lnSpc>
                <a:spcPct val="100000"/>
              </a:lnSpc>
              <a:spcBef>
                <a:spcPts val="260"/>
              </a:spcBef>
              <a:spcAft>
                <a:spcPts val="0"/>
              </a:spcAft>
              <a:buSzPts val="1300"/>
              <a:buNone/>
              <a:defRPr>
                <a:solidFill>
                  <a:srgbClr val="888888"/>
                </a:solidFill>
              </a:defRPr>
            </a:lvl6pPr>
            <a:lvl7pPr lvl="6" algn="ctr">
              <a:lnSpc>
                <a:spcPct val="100000"/>
              </a:lnSpc>
              <a:spcBef>
                <a:spcPts val="260"/>
              </a:spcBef>
              <a:spcAft>
                <a:spcPts val="0"/>
              </a:spcAft>
              <a:buSzPts val="1300"/>
              <a:buNone/>
              <a:defRPr>
                <a:solidFill>
                  <a:srgbClr val="888888"/>
                </a:solidFill>
              </a:defRPr>
            </a:lvl7pPr>
            <a:lvl8pPr lvl="7" algn="ctr">
              <a:lnSpc>
                <a:spcPct val="100000"/>
              </a:lnSpc>
              <a:spcBef>
                <a:spcPts val="260"/>
              </a:spcBef>
              <a:spcAft>
                <a:spcPts val="0"/>
              </a:spcAft>
              <a:buSzPts val="1300"/>
              <a:buNone/>
              <a:defRPr>
                <a:solidFill>
                  <a:srgbClr val="888888"/>
                </a:solidFill>
              </a:defRPr>
            </a:lvl8pPr>
            <a:lvl9pPr lvl="8" algn="ctr">
              <a:lnSpc>
                <a:spcPct val="100000"/>
              </a:lnSpc>
              <a:spcBef>
                <a:spcPts val="260"/>
              </a:spcBef>
              <a:spcAft>
                <a:spcPts val="0"/>
              </a:spcAft>
              <a:buSzPts val="1300"/>
              <a:buNone/>
              <a:defRPr>
                <a:solidFill>
                  <a:srgbClr val="888888"/>
                </a:solidFill>
              </a:defRPr>
            </a:lvl9pPr>
          </a:lstStyle>
          <a:p>
            <a:endParaRPr/>
          </a:p>
        </p:txBody>
      </p:sp>
      <p:sp>
        <p:nvSpPr>
          <p:cNvPr id="30" name="Google Shape;30;p17"/>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33" name="Google Shape;33;p17"/>
          <p:cNvCxnSpPr/>
          <p:nvPr/>
        </p:nvCxnSpPr>
        <p:spPr>
          <a:xfrm>
            <a:off x="914400" y="3398520"/>
            <a:ext cx="10464800" cy="1588"/>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bg>
      <p:bgPr>
        <a:solidFill>
          <a:schemeClr val="dk2"/>
        </a:solidFill>
        <a:effectLst/>
      </p:bgPr>
    </p:bg>
    <p:spTree>
      <p:nvGrpSpPr>
        <p:cNvPr id="1" name="Shape 34"/>
        <p:cNvGrpSpPr/>
        <p:nvPr/>
      </p:nvGrpSpPr>
      <p:grpSpPr>
        <a:xfrm>
          <a:off x="0" y="0"/>
          <a:ext cx="0" cy="0"/>
          <a:chOff x="0" y="0"/>
          <a:chExt cx="0" cy="0"/>
        </a:xfrm>
      </p:grpSpPr>
      <p:sp>
        <p:nvSpPr>
          <p:cNvPr id="35" name="Google Shape;35;p22"/>
          <p:cNvSpPr txBox="1">
            <a:spLocks noGrp="1"/>
          </p:cNvSpPr>
          <p:nvPr>
            <p:ph type="title"/>
          </p:nvPr>
        </p:nvSpPr>
        <p:spPr>
          <a:xfrm>
            <a:off x="963084" y="2362201"/>
            <a:ext cx="10363200" cy="220027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4800"/>
              <a:buFont typeface="Arial"/>
              <a:buNone/>
              <a:defRPr sz="48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963084" y="4626865"/>
            <a:ext cx="103632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80"/>
              </a:spcBef>
              <a:spcAft>
                <a:spcPts val="0"/>
              </a:spcAft>
              <a:buSzPts val="2040"/>
              <a:buNone/>
              <a:defRPr sz="2400">
                <a:solidFill>
                  <a:schemeClr val="lt2"/>
                </a:solidFill>
              </a:defRPr>
            </a:lvl1pPr>
            <a:lvl2pPr marL="914400" lvl="1" indent="-228600" algn="l">
              <a:lnSpc>
                <a:spcPct val="100000"/>
              </a:lnSpc>
              <a:spcBef>
                <a:spcPts val="360"/>
              </a:spcBef>
              <a:spcAft>
                <a:spcPts val="0"/>
              </a:spcAft>
              <a:buSzPts val="1530"/>
              <a:buNone/>
              <a:defRPr sz="1800">
                <a:solidFill>
                  <a:schemeClr val="lt1"/>
                </a:solidFill>
              </a:defRPr>
            </a:lvl2pPr>
            <a:lvl3pPr marL="1371600" lvl="2" indent="-228600" algn="l">
              <a:lnSpc>
                <a:spcPct val="100000"/>
              </a:lnSpc>
              <a:spcBef>
                <a:spcPts val="320"/>
              </a:spcBef>
              <a:spcAft>
                <a:spcPts val="0"/>
              </a:spcAft>
              <a:buSzPts val="1440"/>
              <a:buNone/>
              <a:defRPr sz="1600">
                <a:solidFill>
                  <a:schemeClr val="lt1"/>
                </a:solidFill>
              </a:defRPr>
            </a:lvl3pPr>
            <a:lvl4pPr marL="1828800" lvl="3" indent="-228600" algn="l">
              <a:lnSpc>
                <a:spcPct val="100000"/>
              </a:lnSpc>
              <a:spcBef>
                <a:spcPts val="280"/>
              </a:spcBef>
              <a:spcAft>
                <a:spcPts val="0"/>
              </a:spcAft>
              <a:buSzPts val="1400"/>
              <a:buNone/>
              <a:defRPr sz="1400">
                <a:solidFill>
                  <a:schemeClr val="lt1"/>
                </a:solidFill>
              </a:defRPr>
            </a:lvl4pPr>
            <a:lvl5pPr marL="2286000" lvl="4" indent="-228600" algn="l">
              <a:lnSpc>
                <a:spcPct val="100000"/>
              </a:lnSpc>
              <a:spcBef>
                <a:spcPts val="280"/>
              </a:spcBef>
              <a:spcAft>
                <a:spcPts val="0"/>
              </a:spcAft>
              <a:buSzPts val="1400"/>
              <a:buNone/>
              <a:defRPr sz="1400">
                <a:solidFill>
                  <a:schemeClr val="lt1"/>
                </a:solidFill>
              </a:defRPr>
            </a:lvl5pPr>
            <a:lvl6pPr marL="2743200" lvl="5" indent="-228600" algn="l">
              <a:lnSpc>
                <a:spcPct val="100000"/>
              </a:lnSpc>
              <a:spcBef>
                <a:spcPts val="280"/>
              </a:spcBef>
              <a:spcAft>
                <a:spcPts val="0"/>
              </a:spcAft>
              <a:buSzPts val="1400"/>
              <a:buNone/>
              <a:defRPr sz="1400">
                <a:solidFill>
                  <a:schemeClr val="lt1"/>
                </a:solidFill>
              </a:defRPr>
            </a:lvl6pPr>
            <a:lvl7pPr marL="3200400" lvl="6" indent="-228600" algn="l">
              <a:lnSpc>
                <a:spcPct val="100000"/>
              </a:lnSpc>
              <a:spcBef>
                <a:spcPts val="280"/>
              </a:spcBef>
              <a:spcAft>
                <a:spcPts val="0"/>
              </a:spcAft>
              <a:buSzPts val="1400"/>
              <a:buNone/>
              <a:defRPr sz="1400">
                <a:solidFill>
                  <a:schemeClr val="lt1"/>
                </a:solidFill>
              </a:defRPr>
            </a:lvl7pPr>
            <a:lvl8pPr marL="3657600" lvl="7" indent="-228600" algn="l">
              <a:lnSpc>
                <a:spcPct val="100000"/>
              </a:lnSpc>
              <a:spcBef>
                <a:spcPts val="280"/>
              </a:spcBef>
              <a:spcAft>
                <a:spcPts val="0"/>
              </a:spcAft>
              <a:buSzPts val="1400"/>
              <a:buNone/>
              <a:defRPr sz="1400">
                <a:solidFill>
                  <a:schemeClr val="lt1"/>
                </a:solidFill>
              </a:defRPr>
            </a:lvl8pPr>
            <a:lvl9pPr marL="4114800" lvl="8" indent="-228600" algn="l">
              <a:lnSpc>
                <a:spcPct val="100000"/>
              </a:lnSpc>
              <a:spcBef>
                <a:spcPts val="280"/>
              </a:spcBef>
              <a:spcAft>
                <a:spcPts val="0"/>
              </a:spcAft>
              <a:buSzPts val="1400"/>
              <a:buNone/>
              <a:defRPr sz="1400">
                <a:solidFill>
                  <a:schemeClr val="lt1"/>
                </a:solidFill>
              </a:defRPr>
            </a:lvl9pPr>
          </a:lstStyle>
          <a:p>
            <a:endParaRPr/>
          </a:p>
        </p:txBody>
      </p:sp>
      <p:sp>
        <p:nvSpPr>
          <p:cNvPr id="37" name="Google Shape;37;p22"/>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40" name="Google Shape;40;p22"/>
          <p:cNvCxnSpPr/>
          <p:nvPr/>
        </p:nvCxnSpPr>
        <p:spPr>
          <a:xfrm>
            <a:off x="975360" y="4599432"/>
            <a:ext cx="10464800" cy="1588"/>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body" idx="1"/>
          </p:nvPr>
        </p:nvSpPr>
        <p:spPr>
          <a:xfrm>
            <a:off x="609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4" name="Google Shape;44;p23"/>
          <p:cNvSpPr txBox="1">
            <a:spLocks noGrp="1"/>
          </p:cNvSpPr>
          <p:nvPr>
            <p:ph type="body" idx="2"/>
          </p:nvPr>
        </p:nvSpPr>
        <p:spPr>
          <a:xfrm>
            <a:off x="6197600" y="1673352"/>
            <a:ext cx="5384800" cy="4718304"/>
          </a:xfrm>
          <a:prstGeom prst="rect">
            <a:avLst/>
          </a:prstGeom>
          <a:noFill/>
          <a:ln>
            <a:noFill/>
          </a:ln>
        </p:spPr>
        <p:txBody>
          <a:bodyPr spcFirstLastPara="1" wrap="square" lIns="91425" tIns="45700" rIns="91425" bIns="45700" anchor="t" anchorCtr="0">
            <a:normAutofit/>
          </a:bodyPr>
          <a:lstStyle>
            <a:lvl1pPr marL="457200" lvl="0" indent="-379730" algn="l">
              <a:lnSpc>
                <a:spcPct val="100000"/>
              </a:lnSpc>
              <a:spcBef>
                <a:spcPts val="560"/>
              </a:spcBef>
              <a:spcAft>
                <a:spcPts val="0"/>
              </a:spcAft>
              <a:buSzPts val="2380"/>
              <a:buChar char="•"/>
              <a:defRPr sz="2800"/>
            </a:lvl1pPr>
            <a:lvl2pPr marL="914400" lvl="1" indent="-358140" algn="l">
              <a:lnSpc>
                <a:spcPct val="100000"/>
              </a:lnSpc>
              <a:spcBef>
                <a:spcPts val="480"/>
              </a:spcBef>
              <a:spcAft>
                <a:spcPts val="0"/>
              </a:spcAft>
              <a:buSzPts val="2040"/>
              <a:buChar char="•"/>
              <a:defRPr sz="2400"/>
            </a:lvl2pPr>
            <a:lvl3pPr marL="1371600" lvl="2" indent="-342900" algn="l">
              <a:lnSpc>
                <a:spcPct val="100000"/>
              </a:lnSpc>
              <a:spcBef>
                <a:spcPts val="400"/>
              </a:spcBef>
              <a:spcAft>
                <a:spcPts val="0"/>
              </a:spcAft>
              <a:buSzPts val="18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5" name="Google Shape;45;p23"/>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3"/>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8"/>
        <p:cNvGrpSpPr/>
        <p:nvPr/>
      </p:nvGrpSpPr>
      <p:grpSpPr>
        <a:xfrm>
          <a:off x="0" y="0"/>
          <a:ext cx="0" cy="0"/>
          <a:chOff x="0" y="0"/>
          <a:chExt cx="0" cy="0"/>
        </a:xfrm>
      </p:grpSpPr>
      <p:sp>
        <p:nvSpPr>
          <p:cNvPr id="49" name="Google Shape;49;p24"/>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4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4"/>
          <p:cNvSpPr txBox="1">
            <a:spLocks noGrp="1"/>
          </p:cNvSpPr>
          <p:nvPr>
            <p:ph type="body" idx="1"/>
          </p:nvPr>
        </p:nvSpPr>
        <p:spPr>
          <a:xfrm>
            <a:off x="60960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51" name="Google Shape;51;p24"/>
          <p:cNvSpPr txBox="1">
            <a:spLocks noGrp="1"/>
          </p:cNvSpPr>
          <p:nvPr>
            <p:ph type="body" idx="2"/>
          </p:nvPr>
        </p:nvSpPr>
        <p:spPr>
          <a:xfrm>
            <a:off x="60960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52" name="Google Shape;52;p24"/>
          <p:cNvSpPr txBox="1">
            <a:spLocks noGrp="1"/>
          </p:cNvSpPr>
          <p:nvPr>
            <p:ph type="body" idx="3"/>
          </p:nvPr>
        </p:nvSpPr>
        <p:spPr>
          <a:xfrm>
            <a:off x="6339840" y="1676400"/>
            <a:ext cx="5242560" cy="63976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1700"/>
              <a:buNone/>
              <a:defRPr sz="2000" b="0">
                <a:solidFill>
                  <a:schemeClr val="dk2"/>
                </a:solidFill>
                <a:latin typeface="Arial"/>
                <a:ea typeface="Arial"/>
                <a:cs typeface="Arial"/>
                <a:sym typeface="Aria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62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53" name="Google Shape;53;p24"/>
          <p:cNvSpPr txBox="1">
            <a:spLocks noGrp="1"/>
          </p:cNvSpPr>
          <p:nvPr>
            <p:ph type="body" idx="4"/>
          </p:nvPr>
        </p:nvSpPr>
        <p:spPr>
          <a:xfrm>
            <a:off x="6339840" y="2438400"/>
            <a:ext cx="5242560" cy="3951288"/>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480"/>
              </a:spcBef>
              <a:spcAft>
                <a:spcPts val="0"/>
              </a:spcAft>
              <a:buSzPts val="2040"/>
              <a:buChar char="•"/>
              <a:defRPr sz="2400"/>
            </a:lvl1pPr>
            <a:lvl2pPr marL="914400" lvl="1" indent="-336550" algn="l">
              <a:lnSpc>
                <a:spcPct val="100000"/>
              </a:lnSpc>
              <a:spcBef>
                <a:spcPts val="400"/>
              </a:spcBef>
              <a:spcAft>
                <a:spcPts val="0"/>
              </a:spcAft>
              <a:buSzPts val="1700"/>
              <a:buChar char="•"/>
              <a:defRPr sz="2000"/>
            </a:lvl2pPr>
            <a:lvl3pPr marL="1371600" lvl="2" indent="-331469" algn="l">
              <a:lnSpc>
                <a:spcPct val="100000"/>
              </a:lnSpc>
              <a:spcBef>
                <a:spcPts val="360"/>
              </a:spcBef>
              <a:spcAft>
                <a:spcPts val="0"/>
              </a:spcAft>
              <a:buSzPts val="1620"/>
              <a:buChar char="•"/>
              <a:defRPr sz="1800"/>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54" name="Google Shape;54;p24"/>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4"/>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57" name="Google Shape;57;p24"/>
          <p:cNvCxnSpPr/>
          <p:nvPr/>
        </p:nvCxnSpPr>
        <p:spPr>
          <a:xfrm rot="5400000">
            <a:off x="3741949" y="4045691"/>
            <a:ext cx="4709160" cy="1059"/>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ólo el título" type="titleOnly">
  <p:cSld name="TITLE_ONLY">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5"/>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5"/>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5"/>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63"/>
        <p:cNvGrpSpPr/>
        <p:nvPr/>
      </p:nvGrpSpPr>
      <p:grpSpPr>
        <a:xfrm>
          <a:off x="0" y="0"/>
          <a:ext cx="0" cy="0"/>
          <a:chOff x="0" y="0"/>
          <a:chExt cx="0" cy="0"/>
        </a:xfrm>
      </p:grpSpPr>
      <p:sp>
        <p:nvSpPr>
          <p:cNvPr id="64" name="Google Shape;64;p26"/>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6"/>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609600" y="792080"/>
            <a:ext cx="2852928" cy="1261872"/>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2400"/>
              <a:buFont typeface="Aria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7"/>
          <p:cNvSpPr txBox="1">
            <a:spLocks noGrp="1"/>
          </p:cNvSpPr>
          <p:nvPr>
            <p:ph type="body" idx="1"/>
          </p:nvPr>
        </p:nvSpPr>
        <p:spPr>
          <a:xfrm>
            <a:off x="3962400" y="792080"/>
            <a:ext cx="7620000" cy="5577840"/>
          </a:xfrm>
          <a:prstGeom prst="rect">
            <a:avLst/>
          </a:prstGeom>
          <a:noFill/>
          <a:ln>
            <a:noFill/>
          </a:ln>
        </p:spPr>
        <p:txBody>
          <a:bodyPr spcFirstLastPara="1" wrap="square" lIns="91425" tIns="45700" rIns="91425" bIns="45700" anchor="t" anchorCtr="0">
            <a:normAutofit/>
          </a:bodyPr>
          <a:lstStyle>
            <a:lvl1pPr marL="457200" lvl="0" indent="-401320" algn="l">
              <a:lnSpc>
                <a:spcPct val="100000"/>
              </a:lnSpc>
              <a:spcBef>
                <a:spcPts val="640"/>
              </a:spcBef>
              <a:spcAft>
                <a:spcPts val="0"/>
              </a:spcAft>
              <a:buSzPts val="2720"/>
              <a:buChar char="•"/>
              <a:defRPr sz="3200"/>
            </a:lvl1pPr>
            <a:lvl2pPr marL="914400" lvl="1" indent="-379730" algn="l">
              <a:lnSpc>
                <a:spcPct val="100000"/>
              </a:lnSpc>
              <a:spcBef>
                <a:spcPts val="560"/>
              </a:spcBef>
              <a:spcAft>
                <a:spcPts val="0"/>
              </a:spcAft>
              <a:buSzPts val="2380"/>
              <a:buChar char="•"/>
              <a:defRPr sz="2800"/>
            </a:lvl2pPr>
            <a:lvl3pPr marL="1371600" lvl="2" indent="-365760" algn="l">
              <a:lnSpc>
                <a:spcPct val="100000"/>
              </a:lnSpc>
              <a:spcBef>
                <a:spcPts val="480"/>
              </a:spcBef>
              <a:spcAft>
                <a:spcPts val="0"/>
              </a:spcAft>
              <a:buSzPts val="2160"/>
              <a:buChar char="•"/>
              <a:defRPr sz="2400"/>
            </a:lvl3pPr>
            <a:lvl4pPr marL="1828800" lvl="3" indent="-355600" algn="l">
              <a:lnSpc>
                <a:spcPct val="100000"/>
              </a:lnSpc>
              <a:spcBef>
                <a:spcPts val="400"/>
              </a:spcBef>
              <a:spcAft>
                <a:spcPts val="0"/>
              </a:spcAft>
              <a:buSzPts val="20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SzPts val="2000"/>
              <a:buChar char="•"/>
              <a:defRPr sz="2000"/>
            </a:lvl6pPr>
            <a:lvl7pPr marL="3200400" lvl="6" indent="-355600" algn="l">
              <a:lnSpc>
                <a:spcPct val="100000"/>
              </a:lnSpc>
              <a:spcBef>
                <a:spcPts val="400"/>
              </a:spcBef>
              <a:spcAft>
                <a:spcPts val="0"/>
              </a:spcAft>
              <a:buSzPts val="2000"/>
              <a:buChar char="•"/>
              <a:defRPr sz="2000"/>
            </a:lvl7pPr>
            <a:lvl8pPr marL="3657600" lvl="7" indent="-355600" algn="l">
              <a:lnSpc>
                <a:spcPct val="100000"/>
              </a:lnSpc>
              <a:spcBef>
                <a:spcPts val="400"/>
              </a:spcBef>
              <a:spcAft>
                <a:spcPts val="0"/>
              </a:spcAft>
              <a:buSzPts val="2000"/>
              <a:buChar char="•"/>
              <a:defRPr sz="2000"/>
            </a:lvl8pPr>
            <a:lvl9pPr marL="4114800" lvl="8" indent="-355600" algn="l">
              <a:lnSpc>
                <a:spcPct val="100000"/>
              </a:lnSpc>
              <a:spcBef>
                <a:spcPts val="400"/>
              </a:spcBef>
              <a:spcAft>
                <a:spcPts val="0"/>
              </a:spcAft>
              <a:buSzPts val="2000"/>
              <a:buChar char="•"/>
              <a:defRPr sz="2000"/>
            </a:lvl9pPr>
          </a:lstStyle>
          <a:p>
            <a:endParaRPr/>
          </a:p>
        </p:txBody>
      </p:sp>
      <p:sp>
        <p:nvSpPr>
          <p:cNvPr id="71" name="Google Shape;71;p27"/>
          <p:cNvSpPr txBox="1">
            <a:spLocks noGrp="1"/>
          </p:cNvSpPr>
          <p:nvPr>
            <p:ph type="body" idx="2"/>
          </p:nvPr>
        </p:nvSpPr>
        <p:spPr>
          <a:xfrm>
            <a:off x="609601" y="2130553"/>
            <a:ext cx="2852928" cy="424361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9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72" name="Google Shape;72;p27"/>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7"/>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7"/>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cxnSp>
        <p:nvCxnSpPr>
          <p:cNvPr id="75" name="Google Shape;75;p27"/>
          <p:cNvCxnSpPr/>
          <p:nvPr/>
        </p:nvCxnSpPr>
        <p:spPr>
          <a:xfrm rot="5400000">
            <a:off x="912152" y="3579942"/>
            <a:ext cx="5577840" cy="2117"/>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p:nvPr/>
        </p:nvSpPr>
        <p:spPr>
          <a:xfrm>
            <a:off x="0" y="220786"/>
            <a:ext cx="121920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Google Shape;11;p16"/>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2"/>
              </a:buClr>
              <a:buSzPts val="4000"/>
              <a:buFont typeface="Arial"/>
              <a:buNone/>
              <a:defRPr sz="40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6"/>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marR="0" lvl="0" indent="-358140" algn="l" rtl="0">
              <a:lnSpc>
                <a:spcPct val="100000"/>
              </a:lnSpc>
              <a:spcBef>
                <a:spcPts val="480"/>
              </a:spcBef>
              <a:spcAft>
                <a:spcPts val="0"/>
              </a:spcAft>
              <a:buClr>
                <a:schemeClr val="accent1"/>
              </a:buClr>
              <a:buSzPts val="2040"/>
              <a:buFont typeface="Arial"/>
              <a:buChar char="•"/>
              <a:defRPr sz="24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accent1"/>
              </a:buClr>
              <a:buSzPts val="1700"/>
              <a:buFont typeface="Arial"/>
              <a:buChar char="•"/>
              <a:defRPr sz="2000" b="0" i="0" u="none" strike="noStrike" cap="none">
                <a:solidFill>
                  <a:schemeClr val="dk1"/>
                </a:solidFill>
                <a:latin typeface="Arial"/>
                <a:ea typeface="Arial"/>
                <a:cs typeface="Arial"/>
                <a:sym typeface="Arial"/>
              </a:defRPr>
            </a:lvl2pPr>
            <a:lvl3pPr marL="1371600" marR="0" lvl="2" indent="-331469" algn="l" rtl="0">
              <a:lnSpc>
                <a:spcPct val="100000"/>
              </a:lnSpc>
              <a:spcBef>
                <a:spcPts val="360"/>
              </a:spcBef>
              <a:spcAft>
                <a:spcPts val="0"/>
              </a:spcAft>
              <a:buClr>
                <a:schemeClr val="accent1"/>
              </a:buClr>
              <a:buSzPts val="162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13" name="Google Shape;13;p16"/>
          <p:cNvSpPr/>
          <p:nvPr/>
        </p:nvSpPr>
        <p:spPr>
          <a:xfrm>
            <a:off x="0" y="0"/>
            <a:ext cx="1219200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Google Shape;14;p16"/>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6"/>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16"/>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0"/>
          <p:cNvSpPr/>
          <p:nvPr/>
        </p:nvSpPr>
        <p:spPr>
          <a:xfrm>
            <a:off x="0" y="220786"/>
            <a:ext cx="12192000" cy="2286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 name="Google Shape;97;p20"/>
          <p:cNvSpPr txBox="1">
            <a:spLocks noGrp="1"/>
          </p:cNvSpPr>
          <p:nvPr>
            <p:ph type="title"/>
          </p:nvPr>
        </p:nvSpPr>
        <p:spPr>
          <a:xfrm>
            <a:off x="609600" y="533400"/>
            <a:ext cx="10972800" cy="9906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2"/>
              </a:buClr>
              <a:buSzPts val="4000"/>
              <a:buFont typeface="Arial"/>
              <a:buNone/>
              <a:defRPr sz="40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8" name="Google Shape;98;p20"/>
          <p:cNvSpPr txBox="1">
            <a:spLocks noGrp="1"/>
          </p:cNvSpPr>
          <p:nvPr>
            <p:ph type="body" idx="1"/>
          </p:nvPr>
        </p:nvSpPr>
        <p:spPr>
          <a:xfrm>
            <a:off x="609600" y="1600200"/>
            <a:ext cx="10972800" cy="4876800"/>
          </a:xfrm>
          <a:prstGeom prst="rect">
            <a:avLst/>
          </a:prstGeom>
          <a:noFill/>
          <a:ln>
            <a:noFill/>
          </a:ln>
        </p:spPr>
        <p:txBody>
          <a:bodyPr spcFirstLastPara="1" wrap="square" lIns="91425" tIns="45700" rIns="91425" bIns="45700" anchor="t" anchorCtr="0">
            <a:normAutofit/>
          </a:bodyPr>
          <a:lstStyle>
            <a:lvl1pPr marL="457200" marR="0" lvl="0" indent="-358140" algn="l" rtl="0">
              <a:lnSpc>
                <a:spcPct val="100000"/>
              </a:lnSpc>
              <a:spcBef>
                <a:spcPts val="480"/>
              </a:spcBef>
              <a:spcAft>
                <a:spcPts val="0"/>
              </a:spcAft>
              <a:buClr>
                <a:schemeClr val="accent1"/>
              </a:buClr>
              <a:buSzPts val="2040"/>
              <a:buFont typeface="Arial"/>
              <a:buChar char="•"/>
              <a:defRPr sz="2400" b="0" i="0" u="none" strike="noStrike" cap="none">
                <a:solidFill>
                  <a:schemeClr val="dk1"/>
                </a:solidFill>
                <a:latin typeface="Arial"/>
                <a:ea typeface="Arial"/>
                <a:cs typeface="Arial"/>
                <a:sym typeface="Arial"/>
              </a:defRPr>
            </a:lvl1pPr>
            <a:lvl2pPr marL="914400" marR="0" lvl="1" indent="-336550" algn="l" rtl="0">
              <a:lnSpc>
                <a:spcPct val="100000"/>
              </a:lnSpc>
              <a:spcBef>
                <a:spcPts val="400"/>
              </a:spcBef>
              <a:spcAft>
                <a:spcPts val="0"/>
              </a:spcAft>
              <a:buClr>
                <a:schemeClr val="accent1"/>
              </a:buClr>
              <a:buSzPts val="1700"/>
              <a:buFont typeface="Arial"/>
              <a:buChar char="•"/>
              <a:defRPr sz="2000" b="0" i="0" u="none" strike="noStrike" cap="none">
                <a:solidFill>
                  <a:schemeClr val="dk1"/>
                </a:solidFill>
                <a:latin typeface="Arial"/>
                <a:ea typeface="Arial"/>
                <a:cs typeface="Arial"/>
                <a:sym typeface="Arial"/>
              </a:defRPr>
            </a:lvl2pPr>
            <a:lvl3pPr marL="1371600" marR="0" lvl="2" indent="-331469" algn="l" rtl="0">
              <a:lnSpc>
                <a:spcPct val="100000"/>
              </a:lnSpc>
              <a:spcBef>
                <a:spcPts val="360"/>
              </a:spcBef>
              <a:spcAft>
                <a:spcPts val="0"/>
              </a:spcAft>
              <a:buClr>
                <a:schemeClr val="accent1"/>
              </a:buClr>
              <a:buSzPts val="162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100000"/>
              </a:lnSpc>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99" name="Google Shape;99;p20"/>
          <p:cNvSpPr/>
          <p:nvPr/>
        </p:nvSpPr>
        <p:spPr>
          <a:xfrm>
            <a:off x="0" y="0"/>
            <a:ext cx="12192000" cy="3657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00" name="Google Shape;100;p20"/>
          <p:cNvSpPr txBox="1">
            <a:spLocks noGrp="1"/>
          </p:cNvSpPr>
          <p:nvPr>
            <p:ph type="dt" idx="10"/>
          </p:nvPr>
        </p:nvSpPr>
        <p:spPr>
          <a:xfrm>
            <a:off x="609600" y="18288"/>
            <a:ext cx="3860800" cy="32918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1" name="Google Shape;101;p20"/>
          <p:cNvSpPr txBox="1">
            <a:spLocks noGrp="1"/>
          </p:cNvSpPr>
          <p:nvPr>
            <p:ph type="ftr" idx="11"/>
          </p:nvPr>
        </p:nvSpPr>
        <p:spPr>
          <a:xfrm>
            <a:off x="4572000" y="18288"/>
            <a:ext cx="5486400" cy="32918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p20"/>
          <p:cNvSpPr txBox="1">
            <a:spLocks noGrp="1"/>
          </p:cNvSpPr>
          <p:nvPr>
            <p:ph type="sldNum" idx="12"/>
          </p:nvPr>
        </p:nvSpPr>
        <p:spPr>
          <a:xfrm>
            <a:off x="11664619" y="6528816"/>
            <a:ext cx="1422400" cy="329184"/>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e3a47c40d9_4_0"/>
          <p:cNvSpPr txBox="1"/>
          <p:nvPr/>
        </p:nvSpPr>
        <p:spPr>
          <a:xfrm>
            <a:off x="0" y="364769"/>
            <a:ext cx="12189600" cy="307800"/>
          </a:xfrm>
          <a:prstGeom prst="rect">
            <a:avLst/>
          </a:prstGeom>
          <a:solidFill>
            <a:srgbClr val="DAE5F1"/>
          </a:solid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Calibri"/>
              <a:buNone/>
            </a:pPr>
            <a:endParaRPr sz="2000" b="1" i="0" u="none" strike="noStrike" cap="none">
              <a:solidFill>
                <a:srgbClr val="000000"/>
              </a:solidFill>
              <a:latin typeface="Calibri"/>
              <a:ea typeface="Calibri"/>
              <a:cs typeface="Calibri"/>
              <a:sym typeface="Calibri"/>
            </a:endParaRPr>
          </a:p>
        </p:txBody>
      </p:sp>
      <p:sp>
        <p:nvSpPr>
          <p:cNvPr id="186" name="Google Shape;186;g2e3a47c40d9_4_0"/>
          <p:cNvSpPr txBox="1"/>
          <p:nvPr/>
        </p:nvSpPr>
        <p:spPr>
          <a:xfrm>
            <a:off x="1576896" y="1439900"/>
            <a:ext cx="9211200" cy="28622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s-ES_tradnl" sz="3600" b="1" i="0" u="none" strike="noStrike" cap="none" dirty="0">
                <a:solidFill>
                  <a:schemeClr val="dk1"/>
                </a:solidFill>
                <a:latin typeface="Arial"/>
                <a:ea typeface="Arial"/>
                <a:cs typeface="Arial"/>
                <a:sym typeface="Arial"/>
              </a:rPr>
              <a:t>Trabajo Práctico Final: </a:t>
            </a:r>
            <a:r>
              <a:rPr lang="es-ES_tradnl" sz="3600" i="0" u="none" strike="noStrike" cap="none" dirty="0">
                <a:solidFill>
                  <a:schemeClr val="dk1"/>
                </a:solidFill>
                <a:latin typeface="Arial"/>
                <a:ea typeface="Arial"/>
                <a:cs typeface="Arial"/>
                <a:sym typeface="Arial"/>
              </a:rPr>
              <a:t>“Diferenciación automática vs. Diferencias finitas”</a:t>
            </a:r>
          </a:p>
          <a:p>
            <a:pPr marL="0" marR="0" lvl="0" indent="0" algn="ctr" rtl="0">
              <a:lnSpc>
                <a:spcPct val="100000"/>
              </a:lnSpc>
              <a:spcBef>
                <a:spcPts val="0"/>
              </a:spcBef>
              <a:spcAft>
                <a:spcPts val="0"/>
              </a:spcAft>
              <a:buClr>
                <a:srgbClr val="000000"/>
              </a:buClr>
              <a:buSzPts val="1100"/>
              <a:buFont typeface="Arial"/>
              <a:buNone/>
            </a:pPr>
            <a:r>
              <a:rPr lang="es-ES" sz="3600" b="1" dirty="0">
                <a:solidFill>
                  <a:schemeClr val="dk1"/>
                </a:solidFill>
              </a:rPr>
              <a:t>___________________________________</a:t>
            </a:r>
          </a:p>
          <a:p>
            <a:pPr marL="0" marR="0" lvl="0" indent="0" algn="ctr" rtl="0">
              <a:lnSpc>
                <a:spcPct val="100000"/>
              </a:lnSpc>
              <a:spcBef>
                <a:spcPts val="0"/>
              </a:spcBef>
              <a:spcAft>
                <a:spcPts val="0"/>
              </a:spcAft>
              <a:buClr>
                <a:srgbClr val="000000"/>
              </a:buClr>
              <a:buSzPts val="1100"/>
              <a:buFont typeface="Arial"/>
              <a:buNone/>
            </a:pPr>
            <a:endParaRPr sz="3600" b="1"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dirty="0">
              <a:solidFill>
                <a:schemeClr val="dk1"/>
              </a:solidFill>
              <a:latin typeface="Arial"/>
              <a:ea typeface="Arial"/>
              <a:cs typeface="Arial"/>
              <a:sym typeface="Arial"/>
            </a:endParaRPr>
          </a:p>
        </p:txBody>
      </p:sp>
      <p:sp>
        <p:nvSpPr>
          <p:cNvPr id="187" name="Google Shape;187;g2e3a47c40d9_4_0"/>
          <p:cNvSpPr/>
          <p:nvPr/>
        </p:nvSpPr>
        <p:spPr>
          <a:xfrm>
            <a:off x="3713654" y="6061099"/>
            <a:ext cx="4517700" cy="400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i="1" dirty="0">
                <a:solidFill>
                  <a:schemeClr val="dk1"/>
                </a:solidFill>
              </a:rPr>
              <a:t>Diciembre</a:t>
            </a:r>
            <a:r>
              <a:rPr lang="es-ES" sz="2000" b="0" i="1" u="none" strike="noStrike" cap="none" dirty="0">
                <a:solidFill>
                  <a:schemeClr val="dk1"/>
                </a:solidFill>
                <a:latin typeface="Arial"/>
                <a:ea typeface="Arial"/>
                <a:cs typeface="Arial"/>
                <a:sym typeface="Arial"/>
              </a:rPr>
              <a:t> del 2024</a:t>
            </a:r>
            <a:endParaRPr sz="1400" b="0" i="0" u="none" strike="noStrike" cap="none" dirty="0">
              <a:solidFill>
                <a:srgbClr val="000000"/>
              </a:solidFill>
              <a:latin typeface="Arial"/>
              <a:ea typeface="Arial"/>
              <a:cs typeface="Arial"/>
              <a:sym typeface="Arial"/>
            </a:endParaRPr>
          </a:p>
        </p:txBody>
      </p:sp>
      <p:pic>
        <p:nvPicPr>
          <p:cNvPr id="188" name="Google Shape;188;g2e3a47c40d9_4_0"/>
          <p:cNvPicPr preferRelativeResize="0"/>
          <p:nvPr/>
        </p:nvPicPr>
        <p:blipFill rotWithShape="1">
          <a:blip r:embed="rId3">
            <a:alphaModFix/>
          </a:blip>
          <a:srcRect/>
          <a:stretch/>
        </p:blipFill>
        <p:spPr>
          <a:xfrm>
            <a:off x="8024793" y="4770175"/>
            <a:ext cx="3887549" cy="1295850"/>
          </a:xfrm>
          <a:prstGeom prst="rect">
            <a:avLst/>
          </a:prstGeom>
          <a:noFill/>
          <a:ln>
            <a:noFill/>
          </a:ln>
        </p:spPr>
      </p:pic>
      <p:pic>
        <p:nvPicPr>
          <p:cNvPr id="189" name="Google Shape;189;g2e3a47c40d9_4_0"/>
          <p:cNvPicPr preferRelativeResize="0"/>
          <p:nvPr/>
        </p:nvPicPr>
        <p:blipFill rotWithShape="1">
          <a:blip r:embed="rId4">
            <a:alphaModFix/>
          </a:blip>
          <a:srcRect/>
          <a:stretch/>
        </p:blipFill>
        <p:spPr>
          <a:xfrm>
            <a:off x="503843" y="4800378"/>
            <a:ext cx="3663366" cy="1295850"/>
          </a:xfrm>
          <a:prstGeom prst="rect">
            <a:avLst/>
          </a:prstGeom>
          <a:noFill/>
          <a:ln>
            <a:noFill/>
          </a:ln>
        </p:spPr>
      </p:pic>
      <p:sp>
        <p:nvSpPr>
          <p:cNvPr id="2" name="Google Shape;187;g2e3a47c40d9_4_0">
            <a:extLst>
              <a:ext uri="{FF2B5EF4-FFF2-40B4-BE49-F238E27FC236}">
                <a16:creationId xmlns:a16="http://schemas.microsoft.com/office/drawing/2014/main" id="{8D116F14-EF6C-BA48-A185-78DCA06BCA5C}"/>
              </a:ext>
            </a:extLst>
          </p:cNvPr>
          <p:cNvSpPr/>
          <p:nvPr/>
        </p:nvSpPr>
        <p:spPr>
          <a:xfrm>
            <a:off x="1669961" y="3128513"/>
            <a:ext cx="8849678" cy="15068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Arial"/>
                <a:ea typeface="Arial"/>
                <a:cs typeface="Arial"/>
                <a:sym typeface="Arial"/>
              </a:rPr>
              <a:t>Redes Neuronales Informadas por Física</a:t>
            </a:r>
          </a:p>
          <a:p>
            <a:pPr marL="0" marR="0" lvl="0" indent="0" algn="ctr"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Arial"/>
                <a:ea typeface="Arial"/>
                <a:cs typeface="Arial"/>
                <a:sym typeface="Arial"/>
              </a:rPr>
              <a:t>M</a:t>
            </a:r>
            <a:r>
              <a:rPr lang="es-ES" sz="2000" i="1" dirty="0">
                <a:solidFill>
                  <a:schemeClr val="dk1"/>
                </a:solidFill>
              </a:rPr>
              <a:t>g. Ing. David Canal</a:t>
            </a:r>
          </a:p>
          <a:p>
            <a:pPr marL="0" marR="0" lvl="0" indent="0" algn="ctr" rtl="0">
              <a:lnSpc>
                <a:spcPct val="100000"/>
              </a:lnSpc>
              <a:spcBef>
                <a:spcPts val="0"/>
              </a:spcBef>
              <a:spcAft>
                <a:spcPts val="0"/>
              </a:spcAft>
              <a:buClr>
                <a:srgbClr val="000000"/>
              </a:buClr>
              <a:buSzPts val="2000"/>
              <a:buFont typeface="Arial"/>
              <a:buNone/>
            </a:pPr>
            <a:r>
              <a:rPr lang="es-ES" sz="2000" b="0" i="1" u="none" strike="noStrike" cap="none" dirty="0">
                <a:solidFill>
                  <a:schemeClr val="dk1"/>
                </a:solidFill>
                <a:latin typeface="Arial"/>
                <a:ea typeface="Arial"/>
                <a:cs typeface="Arial"/>
                <a:sym typeface="Arial"/>
              </a:rPr>
              <a:t>Mg. Ing. </a:t>
            </a:r>
            <a:r>
              <a:rPr lang="es-ES" sz="2000" i="1" dirty="0">
                <a:solidFill>
                  <a:schemeClr val="dk1"/>
                </a:solidFill>
              </a:rPr>
              <a:t>Alán Pérez Winter</a:t>
            </a:r>
            <a:endParaRPr sz="1400" b="0" i="0" u="none" strike="noStrike" cap="none" dirty="0">
              <a:solidFill>
                <a:srgbClr val="000000"/>
              </a:solidFil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10</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FFF0922A-AE08-CC44-8D75-2C629DB73E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06" t="32980" r="1006" b="34133"/>
          <a:stretch/>
        </p:blipFill>
        <p:spPr bwMode="auto">
          <a:xfrm>
            <a:off x="2497210" y="1523477"/>
            <a:ext cx="6636189" cy="22028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065DD0EB-0CD9-617E-6201-1AED4CC699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34" b="32922"/>
          <a:stretch/>
        </p:blipFill>
        <p:spPr bwMode="auto">
          <a:xfrm>
            <a:off x="1167897" y="3831698"/>
            <a:ext cx="9294817" cy="295966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26E4524-ABD4-F056-A7F7-28B77312F3EE}"/>
              </a:ext>
            </a:extLst>
          </p:cNvPr>
          <p:cNvSpPr txBox="1"/>
          <p:nvPr/>
        </p:nvSpPr>
        <p:spPr>
          <a:xfrm>
            <a:off x="5055589" y="1046481"/>
            <a:ext cx="1308997" cy="307777"/>
          </a:xfrm>
          <a:prstGeom prst="rect">
            <a:avLst/>
          </a:prstGeom>
          <a:noFill/>
          <a:ln>
            <a:solidFill>
              <a:schemeClr val="tx1"/>
            </a:solidFill>
          </a:ln>
        </p:spPr>
        <p:txBody>
          <a:bodyPr wrap="square">
            <a:spAutoFit/>
          </a:bodyPr>
          <a:lstStyle/>
          <a:p>
            <a:pPr algn="ctr"/>
            <a:r>
              <a:rPr lang="es-ES" b="1" dirty="0"/>
              <a:t>Grilla 10 X 10</a:t>
            </a:r>
            <a:endParaRPr lang="en-US" dirty="0"/>
          </a:p>
        </p:txBody>
      </p:sp>
      <p:sp>
        <p:nvSpPr>
          <p:cNvPr id="6" name="CuadroTexto 5">
            <a:extLst>
              <a:ext uri="{FF2B5EF4-FFF2-40B4-BE49-F238E27FC236}">
                <a16:creationId xmlns:a16="http://schemas.microsoft.com/office/drawing/2014/main" id="{1F3FD7DD-2B6E-46D6-16E0-27E844A9BE4C}"/>
              </a:ext>
            </a:extLst>
          </p:cNvPr>
          <p:cNvSpPr txBox="1"/>
          <p:nvPr/>
        </p:nvSpPr>
        <p:spPr>
          <a:xfrm>
            <a:off x="516047" y="754094"/>
            <a:ext cx="3503692" cy="584775"/>
          </a:xfrm>
          <a:prstGeom prst="rect">
            <a:avLst/>
          </a:prstGeom>
          <a:noFill/>
        </p:spPr>
        <p:txBody>
          <a:bodyPr wrap="square">
            <a:spAutoFit/>
          </a:bodyPr>
          <a:lstStyle/>
          <a:p>
            <a:r>
              <a:rPr lang="es-ES" sz="1600" b="1" dirty="0"/>
              <a:t>2.2 Resolución mediante FDM</a:t>
            </a:r>
          </a:p>
          <a:p>
            <a:r>
              <a:rPr lang="es-ES" sz="1600" b="1" dirty="0"/>
              <a:t>  2.2.1 Resultados</a:t>
            </a:r>
          </a:p>
        </p:txBody>
      </p:sp>
    </p:spTree>
    <p:extLst>
      <p:ext uri="{BB962C8B-B14F-4D97-AF65-F5344CB8AC3E}">
        <p14:creationId xmlns:p14="http://schemas.microsoft.com/office/powerpoint/2010/main" val="683660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11</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B01099EC-6B61-267D-23AB-581DE140CD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501" b="612"/>
          <a:stretch/>
        </p:blipFill>
        <p:spPr bwMode="auto">
          <a:xfrm>
            <a:off x="2497210" y="1523477"/>
            <a:ext cx="6636189" cy="22028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A71F88F-AAD6-86DF-4632-6C1EC42486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6364" b="-108"/>
          <a:stretch/>
        </p:blipFill>
        <p:spPr bwMode="auto">
          <a:xfrm>
            <a:off x="1167897" y="3831698"/>
            <a:ext cx="9294817" cy="295966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D97F0A6-BDA5-E359-930A-B8DA4903380B}"/>
              </a:ext>
            </a:extLst>
          </p:cNvPr>
          <p:cNvSpPr txBox="1"/>
          <p:nvPr/>
        </p:nvSpPr>
        <p:spPr>
          <a:xfrm>
            <a:off x="5055589" y="1046481"/>
            <a:ext cx="1308997" cy="307777"/>
          </a:xfrm>
          <a:prstGeom prst="rect">
            <a:avLst/>
          </a:prstGeom>
          <a:noFill/>
          <a:ln>
            <a:solidFill>
              <a:schemeClr val="tx1"/>
            </a:solidFill>
          </a:ln>
        </p:spPr>
        <p:txBody>
          <a:bodyPr wrap="square">
            <a:spAutoFit/>
          </a:bodyPr>
          <a:lstStyle/>
          <a:p>
            <a:pPr algn="ctr"/>
            <a:r>
              <a:rPr lang="es-ES" b="1" dirty="0"/>
              <a:t>Grilla 20 X 20</a:t>
            </a:r>
            <a:endParaRPr lang="en-US" dirty="0"/>
          </a:p>
        </p:txBody>
      </p:sp>
      <p:sp>
        <p:nvSpPr>
          <p:cNvPr id="6" name="CuadroTexto 5">
            <a:extLst>
              <a:ext uri="{FF2B5EF4-FFF2-40B4-BE49-F238E27FC236}">
                <a16:creationId xmlns:a16="http://schemas.microsoft.com/office/drawing/2014/main" id="{550F5546-1382-EBCA-103C-1E1E485E5F9C}"/>
              </a:ext>
            </a:extLst>
          </p:cNvPr>
          <p:cNvSpPr txBox="1"/>
          <p:nvPr/>
        </p:nvSpPr>
        <p:spPr>
          <a:xfrm>
            <a:off x="516047" y="754094"/>
            <a:ext cx="3503692" cy="584775"/>
          </a:xfrm>
          <a:prstGeom prst="rect">
            <a:avLst/>
          </a:prstGeom>
          <a:noFill/>
        </p:spPr>
        <p:txBody>
          <a:bodyPr wrap="square">
            <a:spAutoFit/>
          </a:bodyPr>
          <a:lstStyle/>
          <a:p>
            <a:r>
              <a:rPr lang="es-ES" sz="1600" b="1" dirty="0"/>
              <a:t>2.2 Resolución mediante FDM</a:t>
            </a:r>
          </a:p>
          <a:p>
            <a:r>
              <a:rPr lang="es-ES" sz="1600" b="1" dirty="0"/>
              <a:t>  2.2.1 Resultados</a:t>
            </a:r>
          </a:p>
        </p:txBody>
      </p:sp>
    </p:spTree>
    <p:extLst>
      <p:ext uri="{BB962C8B-B14F-4D97-AF65-F5344CB8AC3E}">
        <p14:creationId xmlns:p14="http://schemas.microsoft.com/office/powerpoint/2010/main" val="3541900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12</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5" name="CuadroTexto 4">
            <a:extLst>
              <a:ext uri="{FF2B5EF4-FFF2-40B4-BE49-F238E27FC236}">
                <a16:creationId xmlns:a16="http://schemas.microsoft.com/office/drawing/2014/main" id="{9DE4AAB9-9EDB-717B-14E1-BFA94F29BD8A}"/>
              </a:ext>
            </a:extLst>
          </p:cNvPr>
          <p:cNvSpPr txBox="1"/>
          <p:nvPr/>
        </p:nvSpPr>
        <p:spPr>
          <a:xfrm>
            <a:off x="516047" y="754094"/>
            <a:ext cx="3503692" cy="338554"/>
          </a:xfrm>
          <a:prstGeom prst="rect">
            <a:avLst/>
          </a:prstGeom>
          <a:noFill/>
        </p:spPr>
        <p:txBody>
          <a:bodyPr wrap="square">
            <a:spAutoFit/>
          </a:bodyPr>
          <a:lstStyle/>
          <a:p>
            <a:r>
              <a:rPr lang="es-ES" sz="1600" b="1" dirty="0"/>
              <a:t>2.3 Resolución mediante </a:t>
            </a:r>
            <a:r>
              <a:rPr lang="es-ES" sz="1600" b="1" dirty="0" err="1"/>
              <a:t>PINNs</a:t>
            </a:r>
            <a:endParaRPr lang="es-ES" sz="1600" b="1" dirty="0"/>
          </a:p>
        </p:txBody>
      </p:sp>
      <p:pic>
        <p:nvPicPr>
          <p:cNvPr id="10" name="Imagen 9">
            <a:extLst>
              <a:ext uri="{FF2B5EF4-FFF2-40B4-BE49-F238E27FC236}">
                <a16:creationId xmlns:a16="http://schemas.microsoft.com/office/drawing/2014/main" id="{48524584-FD3C-DE51-2B95-10729D0F1AA6}"/>
              </a:ext>
            </a:extLst>
          </p:cNvPr>
          <p:cNvPicPr>
            <a:picLocks noChangeAspect="1"/>
          </p:cNvPicPr>
          <p:nvPr/>
        </p:nvPicPr>
        <p:blipFill>
          <a:blip r:embed="rId4"/>
          <a:stretch>
            <a:fillRect/>
          </a:stretch>
        </p:blipFill>
        <p:spPr>
          <a:xfrm>
            <a:off x="881132" y="1344955"/>
            <a:ext cx="9934876" cy="1536115"/>
          </a:xfrm>
          <a:prstGeom prst="rect">
            <a:avLst/>
          </a:prstGeom>
        </p:spPr>
      </p:pic>
      <p:pic>
        <p:nvPicPr>
          <p:cNvPr id="15" name="Imagen 14">
            <a:extLst>
              <a:ext uri="{FF2B5EF4-FFF2-40B4-BE49-F238E27FC236}">
                <a16:creationId xmlns:a16="http://schemas.microsoft.com/office/drawing/2014/main" id="{0D54A0CD-D34E-3516-83F2-3E4ED5EF4C74}"/>
              </a:ext>
            </a:extLst>
          </p:cNvPr>
          <p:cNvPicPr>
            <a:picLocks noChangeAspect="1"/>
          </p:cNvPicPr>
          <p:nvPr/>
        </p:nvPicPr>
        <p:blipFill>
          <a:blip r:embed="rId4"/>
          <a:stretch>
            <a:fillRect/>
          </a:stretch>
        </p:blipFill>
        <p:spPr>
          <a:xfrm>
            <a:off x="716728" y="1233407"/>
            <a:ext cx="10756143" cy="1663098"/>
          </a:xfrm>
          <a:prstGeom prst="rect">
            <a:avLst/>
          </a:prstGeom>
        </p:spPr>
      </p:pic>
      <p:pic>
        <p:nvPicPr>
          <p:cNvPr id="16" name="Imagen 15">
            <a:extLst>
              <a:ext uri="{FF2B5EF4-FFF2-40B4-BE49-F238E27FC236}">
                <a16:creationId xmlns:a16="http://schemas.microsoft.com/office/drawing/2014/main" id="{EAC0BD18-F5B1-4814-5DEE-CC665E2C3B87}"/>
              </a:ext>
            </a:extLst>
          </p:cNvPr>
          <p:cNvPicPr>
            <a:picLocks noChangeAspect="1"/>
          </p:cNvPicPr>
          <p:nvPr/>
        </p:nvPicPr>
        <p:blipFill>
          <a:blip r:embed="rId5"/>
          <a:stretch>
            <a:fillRect/>
          </a:stretch>
        </p:blipFill>
        <p:spPr>
          <a:xfrm>
            <a:off x="717163" y="3145103"/>
            <a:ext cx="10947456" cy="2479490"/>
          </a:xfrm>
          <a:prstGeom prst="rect">
            <a:avLst/>
          </a:prstGeom>
        </p:spPr>
      </p:pic>
    </p:spTree>
    <p:extLst>
      <p:ext uri="{BB962C8B-B14F-4D97-AF65-F5344CB8AC3E}">
        <p14:creationId xmlns:p14="http://schemas.microsoft.com/office/powerpoint/2010/main" val="3015179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13</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6DDDF684-F924-0FBC-8279-B37FBAE3BC29}"/>
              </a:ext>
            </a:extLst>
          </p:cNvPr>
          <p:cNvPicPr>
            <a:picLocks noChangeAspect="1"/>
          </p:cNvPicPr>
          <p:nvPr/>
        </p:nvPicPr>
        <p:blipFill>
          <a:blip r:embed="rId4"/>
          <a:stretch>
            <a:fillRect/>
          </a:stretch>
        </p:blipFill>
        <p:spPr>
          <a:xfrm>
            <a:off x="968721" y="954067"/>
            <a:ext cx="10462788" cy="4564459"/>
          </a:xfrm>
          <a:prstGeom prst="rect">
            <a:avLst/>
          </a:prstGeom>
        </p:spPr>
      </p:pic>
      <p:pic>
        <p:nvPicPr>
          <p:cNvPr id="6" name="Imagen 5">
            <a:extLst>
              <a:ext uri="{FF2B5EF4-FFF2-40B4-BE49-F238E27FC236}">
                <a16:creationId xmlns:a16="http://schemas.microsoft.com/office/drawing/2014/main" id="{CB5D61A7-CD36-8A58-EC1F-9F19379AF367}"/>
              </a:ext>
            </a:extLst>
          </p:cNvPr>
          <p:cNvPicPr>
            <a:picLocks noChangeAspect="1"/>
          </p:cNvPicPr>
          <p:nvPr/>
        </p:nvPicPr>
        <p:blipFill rotWithShape="1">
          <a:blip r:embed="rId5"/>
          <a:srcRect l="532"/>
          <a:stretch/>
        </p:blipFill>
        <p:spPr>
          <a:xfrm>
            <a:off x="896293" y="5617657"/>
            <a:ext cx="10212310" cy="972498"/>
          </a:xfrm>
          <a:prstGeom prst="rect">
            <a:avLst/>
          </a:prstGeom>
        </p:spPr>
      </p:pic>
      <p:sp>
        <p:nvSpPr>
          <p:cNvPr id="7" name="CuadroTexto 6">
            <a:extLst>
              <a:ext uri="{FF2B5EF4-FFF2-40B4-BE49-F238E27FC236}">
                <a16:creationId xmlns:a16="http://schemas.microsoft.com/office/drawing/2014/main" id="{05CC86F5-60F9-8645-A68E-EF212B63F877}"/>
              </a:ext>
            </a:extLst>
          </p:cNvPr>
          <p:cNvSpPr txBox="1"/>
          <p:nvPr/>
        </p:nvSpPr>
        <p:spPr>
          <a:xfrm>
            <a:off x="516047" y="754094"/>
            <a:ext cx="3503692" cy="338554"/>
          </a:xfrm>
          <a:prstGeom prst="rect">
            <a:avLst/>
          </a:prstGeom>
          <a:noFill/>
        </p:spPr>
        <p:txBody>
          <a:bodyPr wrap="square">
            <a:spAutoFit/>
          </a:bodyPr>
          <a:lstStyle/>
          <a:p>
            <a:r>
              <a:rPr lang="es-ES" sz="1600" b="1" dirty="0"/>
              <a:t>2.3 Resolución mediante </a:t>
            </a:r>
            <a:r>
              <a:rPr lang="es-ES" sz="1600" b="1" dirty="0" err="1"/>
              <a:t>PINNs</a:t>
            </a:r>
            <a:endParaRPr lang="es-ES" sz="1600" b="1" dirty="0"/>
          </a:p>
        </p:txBody>
      </p:sp>
    </p:spTree>
    <p:extLst>
      <p:ext uri="{BB962C8B-B14F-4D97-AF65-F5344CB8AC3E}">
        <p14:creationId xmlns:p14="http://schemas.microsoft.com/office/powerpoint/2010/main" val="2126942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14</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2525B7AD-0852-2DCB-2DB0-A2D3BD502434}"/>
              </a:ext>
            </a:extLst>
          </p:cNvPr>
          <p:cNvSpPr txBox="1"/>
          <p:nvPr/>
        </p:nvSpPr>
        <p:spPr>
          <a:xfrm>
            <a:off x="516047" y="754094"/>
            <a:ext cx="3503692" cy="584775"/>
          </a:xfrm>
          <a:prstGeom prst="rect">
            <a:avLst/>
          </a:prstGeom>
          <a:noFill/>
        </p:spPr>
        <p:txBody>
          <a:bodyPr wrap="square">
            <a:spAutoFit/>
          </a:bodyPr>
          <a:lstStyle/>
          <a:p>
            <a:r>
              <a:rPr lang="es-ES" sz="1600" b="1" dirty="0"/>
              <a:t>2.3 Resolución mediante </a:t>
            </a:r>
            <a:r>
              <a:rPr lang="es-ES" sz="1600" b="1" dirty="0" err="1"/>
              <a:t>PINNs</a:t>
            </a:r>
            <a:endParaRPr lang="es-ES" sz="1600" b="1" dirty="0"/>
          </a:p>
          <a:p>
            <a:r>
              <a:rPr lang="es-ES" sz="1600" b="1" dirty="0"/>
              <a:t>  2.3.1 Resultados</a:t>
            </a:r>
          </a:p>
        </p:txBody>
      </p:sp>
      <p:pic>
        <p:nvPicPr>
          <p:cNvPr id="12290" name="Picture 2">
            <a:extLst>
              <a:ext uri="{FF2B5EF4-FFF2-40B4-BE49-F238E27FC236}">
                <a16:creationId xmlns:a16="http://schemas.microsoft.com/office/drawing/2014/main" id="{C9C56FE3-ABB4-D453-611B-357BCCFFA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80"/>
          <a:stretch/>
        </p:blipFill>
        <p:spPr bwMode="auto">
          <a:xfrm>
            <a:off x="2355627" y="1477266"/>
            <a:ext cx="7349308" cy="24322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13AD5510-C2D2-1CBE-DD12-AA99AC08FA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7180"/>
          <a:stretch/>
        </p:blipFill>
        <p:spPr bwMode="auto">
          <a:xfrm>
            <a:off x="2153395" y="4106249"/>
            <a:ext cx="7882809" cy="258711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A963D44-D4CB-6099-2BD6-8F2BB757C0FE}"/>
              </a:ext>
            </a:extLst>
          </p:cNvPr>
          <p:cNvSpPr txBox="1"/>
          <p:nvPr/>
        </p:nvSpPr>
        <p:spPr>
          <a:xfrm>
            <a:off x="4448198" y="1046481"/>
            <a:ext cx="3020102" cy="307777"/>
          </a:xfrm>
          <a:prstGeom prst="rect">
            <a:avLst/>
          </a:prstGeom>
          <a:noFill/>
          <a:ln>
            <a:solidFill>
              <a:schemeClr val="tx1"/>
            </a:solidFill>
          </a:ln>
        </p:spPr>
        <p:txBody>
          <a:bodyPr wrap="square">
            <a:spAutoFit/>
          </a:bodyPr>
          <a:lstStyle/>
          <a:p>
            <a:pPr algn="ctr"/>
            <a:r>
              <a:rPr lang="es-ES" b="1" dirty="0"/>
              <a:t>Grilla 5 X 5 – Red [2, 3, 3, 1]</a:t>
            </a:r>
            <a:endParaRPr lang="en-US" dirty="0"/>
          </a:p>
        </p:txBody>
      </p:sp>
    </p:spTree>
    <p:extLst>
      <p:ext uri="{BB962C8B-B14F-4D97-AF65-F5344CB8AC3E}">
        <p14:creationId xmlns:p14="http://schemas.microsoft.com/office/powerpoint/2010/main" val="209803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15</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2525B7AD-0852-2DCB-2DB0-A2D3BD502434}"/>
              </a:ext>
            </a:extLst>
          </p:cNvPr>
          <p:cNvSpPr txBox="1"/>
          <p:nvPr/>
        </p:nvSpPr>
        <p:spPr>
          <a:xfrm>
            <a:off x="516047" y="754094"/>
            <a:ext cx="3503692" cy="584775"/>
          </a:xfrm>
          <a:prstGeom prst="rect">
            <a:avLst/>
          </a:prstGeom>
          <a:noFill/>
        </p:spPr>
        <p:txBody>
          <a:bodyPr wrap="square">
            <a:spAutoFit/>
          </a:bodyPr>
          <a:lstStyle/>
          <a:p>
            <a:r>
              <a:rPr lang="es-ES" sz="1600" b="1" dirty="0"/>
              <a:t>2.3 Resolución mediante </a:t>
            </a:r>
            <a:r>
              <a:rPr lang="es-ES" sz="1600" b="1" dirty="0" err="1"/>
              <a:t>PINNs</a:t>
            </a:r>
            <a:endParaRPr lang="es-ES" sz="1600" b="1" dirty="0"/>
          </a:p>
          <a:p>
            <a:r>
              <a:rPr lang="es-ES" sz="1600" b="1" dirty="0"/>
              <a:t>  2.3.1 Resultados</a:t>
            </a:r>
          </a:p>
        </p:txBody>
      </p:sp>
      <p:pic>
        <p:nvPicPr>
          <p:cNvPr id="12290" name="Picture 2">
            <a:extLst>
              <a:ext uri="{FF2B5EF4-FFF2-40B4-BE49-F238E27FC236}">
                <a16:creationId xmlns:a16="http://schemas.microsoft.com/office/drawing/2014/main" id="{C9C56FE3-ABB4-D453-611B-357BCCFFA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 t="32803" r="-241" b="34377"/>
          <a:stretch/>
        </p:blipFill>
        <p:spPr bwMode="auto">
          <a:xfrm>
            <a:off x="2364680" y="1477266"/>
            <a:ext cx="7349308" cy="24322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13AD5510-C2D2-1CBE-DD12-AA99AC08FA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3351" b="33829"/>
          <a:stretch/>
        </p:blipFill>
        <p:spPr bwMode="auto">
          <a:xfrm>
            <a:off x="2153395" y="4106249"/>
            <a:ext cx="7882809" cy="2587117"/>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A963D44-D4CB-6099-2BD6-8F2BB757C0FE}"/>
              </a:ext>
            </a:extLst>
          </p:cNvPr>
          <p:cNvSpPr txBox="1"/>
          <p:nvPr/>
        </p:nvSpPr>
        <p:spPr>
          <a:xfrm>
            <a:off x="4448198" y="1046481"/>
            <a:ext cx="3020102" cy="307777"/>
          </a:xfrm>
          <a:prstGeom prst="rect">
            <a:avLst/>
          </a:prstGeom>
          <a:noFill/>
          <a:ln>
            <a:solidFill>
              <a:schemeClr val="tx1"/>
            </a:solidFill>
          </a:ln>
        </p:spPr>
        <p:txBody>
          <a:bodyPr wrap="square">
            <a:spAutoFit/>
          </a:bodyPr>
          <a:lstStyle/>
          <a:p>
            <a:pPr algn="ctr"/>
            <a:r>
              <a:rPr lang="es-ES" b="1" dirty="0"/>
              <a:t>Grilla 10 X 10 – Red [2, 5, 5, 1]</a:t>
            </a:r>
            <a:endParaRPr lang="en-US" dirty="0"/>
          </a:p>
        </p:txBody>
      </p:sp>
    </p:spTree>
    <p:extLst>
      <p:ext uri="{BB962C8B-B14F-4D97-AF65-F5344CB8AC3E}">
        <p14:creationId xmlns:p14="http://schemas.microsoft.com/office/powerpoint/2010/main" val="2557075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16</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2525B7AD-0852-2DCB-2DB0-A2D3BD502434}"/>
              </a:ext>
            </a:extLst>
          </p:cNvPr>
          <p:cNvSpPr txBox="1"/>
          <p:nvPr/>
        </p:nvSpPr>
        <p:spPr>
          <a:xfrm>
            <a:off x="516047" y="754094"/>
            <a:ext cx="3503692" cy="584775"/>
          </a:xfrm>
          <a:prstGeom prst="rect">
            <a:avLst/>
          </a:prstGeom>
          <a:noFill/>
        </p:spPr>
        <p:txBody>
          <a:bodyPr wrap="square">
            <a:spAutoFit/>
          </a:bodyPr>
          <a:lstStyle/>
          <a:p>
            <a:r>
              <a:rPr lang="es-ES" sz="1600" b="1" dirty="0"/>
              <a:t>2.3 Resolución mediante </a:t>
            </a:r>
            <a:r>
              <a:rPr lang="es-ES" sz="1600" b="1" dirty="0" err="1"/>
              <a:t>PINNs</a:t>
            </a:r>
            <a:endParaRPr lang="es-ES" sz="1600" b="1" dirty="0"/>
          </a:p>
          <a:p>
            <a:r>
              <a:rPr lang="es-ES" sz="1600" b="1" dirty="0"/>
              <a:t>  2.3.1 Resultados</a:t>
            </a:r>
          </a:p>
        </p:txBody>
      </p:sp>
      <p:pic>
        <p:nvPicPr>
          <p:cNvPr id="12290" name="Picture 2">
            <a:extLst>
              <a:ext uri="{FF2B5EF4-FFF2-40B4-BE49-F238E27FC236}">
                <a16:creationId xmlns:a16="http://schemas.microsoft.com/office/drawing/2014/main" id="{C9C56FE3-ABB4-D453-611B-357BCCFFA5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5" t="66604" r="755" b="576"/>
          <a:stretch/>
        </p:blipFill>
        <p:spPr bwMode="auto">
          <a:xfrm>
            <a:off x="2364680" y="1477266"/>
            <a:ext cx="7349308" cy="24322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13AD5510-C2D2-1CBE-DD12-AA99AC08FA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4" t="67057" r="-704" b="2087"/>
          <a:stretch/>
        </p:blipFill>
        <p:spPr bwMode="auto">
          <a:xfrm>
            <a:off x="2258031" y="4060427"/>
            <a:ext cx="7882809" cy="243229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AA963D44-D4CB-6099-2BD6-8F2BB757C0FE}"/>
              </a:ext>
            </a:extLst>
          </p:cNvPr>
          <p:cNvSpPr txBox="1"/>
          <p:nvPr/>
        </p:nvSpPr>
        <p:spPr>
          <a:xfrm>
            <a:off x="4448198" y="1046481"/>
            <a:ext cx="3020102" cy="307777"/>
          </a:xfrm>
          <a:prstGeom prst="rect">
            <a:avLst/>
          </a:prstGeom>
          <a:noFill/>
          <a:ln>
            <a:solidFill>
              <a:schemeClr val="tx1"/>
            </a:solidFill>
          </a:ln>
        </p:spPr>
        <p:txBody>
          <a:bodyPr wrap="square">
            <a:spAutoFit/>
          </a:bodyPr>
          <a:lstStyle/>
          <a:p>
            <a:pPr algn="ctr"/>
            <a:r>
              <a:rPr lang="es-ES" b="1" dirty="0"/>
              <a:t>Grilla 20 X 20 – Red [2, 10, 10, 1]</a:t>
            </a:r>
            <a:endParaRPr lang="en-US" dirty="0"/>
          </a:p>
        </p:txBody>
      </p:sp>
    </p:spTree>
    <p:extLst>
      <p:ext uri="{BB962C8B-B14F-4D97-AF65-F5344CB8AC3E}">
        <p14:creationId xmlns:p14="http://schemas.microsoft.com/office/powerpoint/2010/main" val="732152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17</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2525B7AD-0852-2DCB-2DB0-A2D3BD502434}"/>
              </a:ext>
            </a:extLst>
          </p:cNvPr>
          <p:cNvSpPr txBox="1"/>
          <p:nvPr/>
        </p:nvSpPr>
        <p:spPr>
          <a:xfrm>
            <a:off x="516047" y="754094"/>
            <a:ext cx="3503692" cy="584775"/>
          </a:xfrm>
          <a:prstGeom prst="rect">
            <a:avLst/>
          </a:prstGeom>
          <a:noFill/>
        </p:spPr>
        <p:txBody>
          <a:bodyPr wrap="square">
            <a:spAutoFit/>
          </a:bodyPr>
          <a:lstStyle/>
          <a:p>
            <a:r>
              <a:rPr lang="es-ES" sz="1600" b="1" dirty="0"/>
              <a:t>2.3 Resolución mediante </a:t>
            </a:r>
            <a:r>
              <a:rPr lang="es-ES" sz="1600" b="1" dirty="0" err="1"/>
              <a:t>PINNs</a:t>
            </a:r>
            <a:endParaRPr lang="es-ES" sz="1600" b="1" dirty="0"/>
          </a:p>
          <a:p>
            <a:r>
              <a:rPr lang="es-ES" sz="1600" b="1" dirty="0"/>
              <a:t>  2.3.1 Resultados</a:t>
            </a:r>
          </a:p>
        </p:txBody>
      </p:sp>
      <p:pic>
        <p:nvPicPr>
          <p:cNvPr id="6146" name="Picture 2">
            <a:extLst>
              <a:ext uri="{FF2B5EF4-FFF2-40B4-BE49-F238E27FC236}">
                <a16:creationId xmlns:a16="http://schemas.microsoft.com/office/drawing/2014/main" id="{E858AAA6-F929-70F9-B51D-3A17767CB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6290" y="1454583"/>
            <a:ext cx="7244491" cy="4649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228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18</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6ED98606-BB2C-EB6E-C702-4D02E421E18A}"/>
              </a:ext>
            </a:extLst>
          </p:cNvPr>
          <p:cNvSpPr txBox="1"/>
          <p:nvPr/>
        </p:nvSpPr>
        <p:spPr>
          <a:xfrm>
            <a:off x="516047" y="754094"/>
            <a:ext cx="3503692" cy="338554"/>
          </a:xfrm>
          <a:prstGeom prst="rect">
            <a:avLst/>
          </a:prstGeom>
          <a:noFill/>
        </p:spPr>
        <p:txBody>
          <a:bodyPr wrap="square">
            <a:spAutoFit/>
          </a:bodyPr>
          <a:lstStyle/>
          <a:p>
            <a:r>
              <a:rPr lang="es-ES" sz="1600" b="1" dirty="0"/>
              <a:t>2.4 Comparación entre métodos</a:t>
            </a:r>
          </a:p>
        </p:txBody>
      </p:sp>
      <p:pic>
        <p:nvPicPr>
          <p:cNvPr id="14338" name="Picture 2">
            <a:extLst>
              <a:ext uri="{FF2B5EF4-FFF2-40B4-BE49-F238E27FC236}">
                <a16:creationId xmlns:a16="http://schemas.microsoft.com/office/drawing/2014/main" id="{3DF74B15-5087-A80E-A4D0-7AF79BA2E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3" y="1994955"/>
            <a:ext cx="5606925" cy="375656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3C97A25-E197-E636-FEAC-6DD5C2A09478}"/>
              </a:ext>
            </a:extLst>
          </p:cNvPr>
          <p:cNvSpPr txBox="1"/>
          <p:nvPr/>
        </p:nvSpPr>
        <p:spPr>
          <a:xfrm>
            <a:off x="5721018" y="1829608"/>
            <a:ext cx="5943601" cy="3970318"/>
          </a:xfrm>
          <a:prstGeom prst="rect">
            <a:avLst/>
          </a:prstGeom>
          <a:noFill/>
        </p:spPr>
        <p:txBody>
          <a:bodyPr wrap="square" rtlCol="0">
            <a:spAutoFit/>
          </a:bodyPr>
          <a:lstStyle/>
          <a:p>
            <a:pPr algn="just"/>
            <a:r>
              <a:rPr lang="es-ES" sz="1800" b="1" dirty="0"/>
              <a:t>Precisión </a:t>
            </a:r>
          </a:p>
          <a:p>
            <a:pPr algn="just"/>
            <a:endParaRPr lang="es-ES" sz="1800" dirty="0"/>
          </a:p>
          <a:p>
            <a:pPr marL="285750" indent="-285750" algn="just">
              <a:buFont typeface="Wingdings" panose="05000000000000000000" pitchFamily="2" charset="2"/>
              <a:buChar char="q"/>
            </a:pPr>
            <a:r>
              <a:rPr lang="es-ES" sz="1800" dirty="0"/>
              <a:t> Grilla 5X5. El método pro diferencias finitas presenta un MSE </a:t>
            </a:r>
            <a:r>
              <a:rPr lang="es-ES" sz="1800" dirty="0" err="1"/>
              <a:t>elvado</a:t>
            </a:r>
            <a:r>
              <a:rPr lang="es-ES" sz="1800" dirty="0"/>
              <a:t> debido a la limitada </a:t>
            </a:r>
            <a:r>
              <a:rPr lang="es-ES" sz="1800" dirty="0" err="1"/>
              <a:t>capaciada</a:t>
            </a:r>
            <a:r>
              <a:rPr lang="es-ES" sz="1800" dirty="0"/>
              <a:t> de representar adecuadamente  la solución </a:t>
            </a:r>
            <a:r>
              <a:rPr lang="es-ES" sz="1800" dirty="0" err="1"/>
              <a:t>análitaca</a:t>
            </a:r>
            <a:r>
              <a:rPr lang="es-ES" sz="1800" dirty="0"/>
              <a:t> en una malla </a:t>
            </a:r>
            <a:r>
              <a:rPr lang="es-ES" sz="1800" dirty="0" err="1"/>
              <a:t>disperasa</a:t>
            </a:r>
            <a:r>
              <a:rPr lang="es-ES" sz="1800" dirty="0"/>
              <a:t>. Por lo contrario, </a:t>
            </a:r>
            <a:r>
              <a:rPr lang="es-ES" sz="1800" dirty="0" err="1"/>
              <a:t>PINNs</a:t>
            </a:r>
            <a:r>
              <a:rPr lang="es-ES" sz="1800" dirty="0"/>
              <a:t> logra un MSE.</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Grilla 10X10. PINNS sigue mostrando una ventaja significativa, alcanzando una precisión mucho mayor.</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Grilla 20X20. FDM alcanzó su mejor desempeño, reduciendo significativamente el MSE. Sin embargo, PINN, logra un MSE razonable </a:t>
            </a:r>
            <a:r>
              <a:rPr lang="es-ES" sz="1800" dirty="0" err="1"/>
              <a:t>copetitivo</a:t>
            </a:r>
            <a:r>
              <a:rPr lang="es-ES" sz="1800" dirty="0"/>
              <a:t>.</a:t>
            </a:r>
          </a:p>
        </p:txBody>
      </p:sp>
      <p:sp>
        <p:nvSpPr>
          <p:cNvPr id="5" name="CuadroTexto 4">
            <a:extLst>
              <a:ext uri="{FF2B5EF4-FFF2-40B4-BE49-F238E27FC236}">
                <a16:creationId xmlns:a16="http://schemas.microsoft.com/office/drawing/2014/main" id="{A3D6BE62-4FE7-B017-7F16-CF61906ED2F6}"/>
              </a:ext>
            </a:extLst>
          </p:cNvPr>
          <p:cNvSpPr txBox="1"/>
          <p:nvPr/>
        </p:nvSpPr>
        <p:spPr>
          <a:xfrm>
            <a:off x="95251" y="1059032"/>
            <a:ext cx="11963400" cy="646331"/>
          </a:xfrm>
          <a:prstGeom prst="rect">
            <a:avLst/>
          </a:prstGeom>
          <a:noFill/>
        </p:spPr>
        <p:txBody>
          <a:bodyPr wrap="square" rtlCol="0">
            <a:spAutoFit/>
          </a:bodyPr>
          <a:lstStyle/>
          <a:p>
            <a:pPr algn="just"/>
            <a:r>
              <a:rPr lang="es-ES" sz="1800" dirty="0"/>
              <a:t> Los resultados obtenidos muestran diferencias relevantes en término de precisión, eficiencia y escalabilidad a la hora de resolver  el problema de contorno planteado:</a:t>
            </a:r>
          </a:p>
        </p:txBody>
      </p:sp>
    </p:spTree>
    <p:extLst>
      <p:ext uri="{BB962C8B-B14F-4D97-AF65-F5344CB8AC3E}">
        <p14:creationId xmlns:p14="http://schemas.microsoft.com/office/powerpoint/2010/main" val="69307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19</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6ED98606-BB2C-EB6E-C702-4D02E421E18A}"/>
              </a:ext>
            </a:extLst>
          </p:cNvPr>
          <p:cNvSpPr txBox="1"/>
          <p:nvPr/>
        </p:nvSpPr>
        <p:spPr>
          <a:xfrm>
            <a:off x="516047" y="754094"/>
            <a:ext cx="3503692" cy="338554"/>
          </a:xfrm>
          <a:prstGeom prst="rect">
            <a:avLst/>
          </a:prstGeom>
          <a:noFill/>
        </p:spPr>
        <p:txBody>
          <a:bodyPr wrap="square">
            <a:spAutoFit/>
          </a:bodyPr>
          <a:lstStyle/>
          <a:p>
            <a:r>
              <a:rPr lang="es-ES" sz="1600" b="1" dirty="0"/>
              <a:t>2.4 Comparación entre métodos</a:t>
            </a:r>
          </a:p>
        </p:txBody>
      </p:sp>
      <p:sp>
        <p:nvSpPr>
          <p:cNvPr id="4" name="CuadroTexto 3">
            <a:extLst>
              <a:ext uri="{FF2B5EF4-FFF2-40B4-BE49-F238E27FC236}">
                <a16:creationId xmlns:a16="http://schemas.microsoft.com/office/drawing/2014/main" id="{F3C97A25-E197-E636-FEAC-6DD5C2A09478}"/>
              </a:ext>
            </a:extLst>
          </p:cNvPr>
          <p:cNvSpPr txBox="1"/>
          <p:nvPr/>
        </p:nvSpPr>
        <p:spPr>
          <a:xfrm>
            <a:off x="520514" y="1688245"/>
            <a:ext cx="11148572" cy="4801314"/>
          </a:xfrm>
          <a:prstGeom prst="rect">
            <a:avLst/>
          </a:prstGeom>
          <a:noFill/>
        </p:spPr>
        <p:txBody>
          <a:bodyPr wrap="square" rtlCol="0">
            <a:spAutoFit/>
          </a:bodyPr>
          <a:lstStyle/>
          <a:p>
            <a:pPr algn="just"/>
            <a:r>
              <a:rPr lang="es-ES" sz="1800" b="1" dirty="0"/>
              <a:t>Eficiencia</a:t>
            </a:r>
          </a:p>
          <a:p>
            <a:pPr algn="just"/>
            <a:endParaRPr lang="es-ES" sz="1800" dirty="0"/>
          </a:p>
          <a:p>
            <a:pPr marL="285750" indent="-285750" algn="just">
              <a:buFont typeface="Wingdings" panose="05000000000000000000" pitchFamily="2" charset="2"/>
              <a:buChar char="q"/>
            </a:pPr>
            <a:r>
              <a:rPr lang="es-ES" sz="1800" dirty="0"/>
              <a:t> El método de diferencias finitas requiere incrementar considerablemente la densidad de la grilla para reducir el error, lo que aumenta los requisitos computacionales.</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En contraste, </a:t>
            </a:r>
            <a:r>
              <a:rPr lang="es-ES" sz="1800" dirty="0" err="1"/>
              <a:t>PINNs</a:t>
            </a:r>
            <a:r>
              <a:rPr lang="es-ES" sz="1800" dirty="0"/>
              <a:t> permite mantener una grilla menos densa y compensar con arquitecturas más complejas y un proceso de entrenamiento basado en optimización, lo que resulta más eficiente en términos de adaptabilidad.</a:t>
            </a:r>
          </a:p>
          <a:p>
            <a:pPr algn="just"/>
            <a:endParaRPr lang="es-ES" sz="1800" dirty="0"/>
          </a:p>
          <a:p>
            <a:pPr algn="just"/>
            <a:r>
              <a:rPr lang="es-ES" sz="1800" b="1" dirty="0" err="1"/>
              <a:t>Escabilidada</a:t>
            </a:r>
            <a:endParaRPr lang="es-ES" sz="1800" b="1" dirty="0"/>
          </a:p>
          <a:p>
            <a:pPr algn="just"/>
            <a:endParaRPr lang="es-ES" sz="1800" dirty="0"/>
          </a:p>
          <a:p>
            <a:pPr marL="285750" indent="-285750" algn="just">
              <a:buFont typeface="Wingdings" panose="05000000000000000000" pitchFamily="2" charset="2"/>
              <a:buChar char="q"/>
            </a:pPr>
            <a:r>
              <a:rPr lang="es-ES" sz="1800" dirty="0"/>
              <a:t>FDM está limitado a dominios regulares y grillas estructuradas, lo que dificulta su aplicación en geometrías más complejas o de mayor dimensión.</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err="1"/>
              <a:t>PINNs</a:t>
            </a:r>
            <a:r>
              <a:rPr lang="es-ES" sz="1800" dirty="0"/>
              <a:t>, al no depender de una malla estructura, ofrece una mayor flexibilidad, permitiendo abordar problemas con geometrías complejas, dominios irregulares y múltiples dimensiones sin requerir un cambio significativo en la metodología.</a:t>
            </a:r>
          </a:p>
        </p:txBody>
      </p:sp>
      <p:sp>
        <p:nvSpPr>
          <p:cNvPr id="5" name="CuadroTexto 4">
            <a:extLst>
              <a:ext uri="{FF2B5EF4-FFF2-40B4-BE49-F238E27FC236}">
                <a16:creationId xmlns:a16="http://schemas.microsoft.com/office/drawing/2014/main" id="{A3D6BE62-4FE7-B017-7F16-CF61906ED2F6}"/>
              </a:ext>
            </a:extLst>
          </p:cNvPr>
          <p:cNvSpPr txBox="1"/>
          <p:nvPr/>
        </p:nvSpPr>
        <p:spPr>
          <a:xfrm>
            <a:off x="95251" y="1059032"/>
            <a:ext cx="11963400" cy="646331"/>
          </a:xfrm>
          <a:prstGeom prst="rect">
            <a:avLst/>
          </a:prstGeom>
          <a:noFill/>
        </p:spPr>
        <p:txBody>
          <a:bodyPr wrap="square" rtlCol="0">
            <a:spAutoFit/>
          </a:bodyPr>
          <a:lstStyle/>
          <a:p>
            <a:pPr algn="just"/>
            <a:r>
              <a:rPr lang="es-ES" sz="1800" dirty="0"/>
              <a:t> Los resultados obtenidos muestran diferencias relevantes en término de precisión, eficiencia y escalabilidad a la hora de resolver  el problema de contorno planteado:</a:t>
            </a:r>
          </a:p>
        </p:txBody>
      </p:sp>
    </p:spTree>
    <p:extLst>
      <p:ext uri="{BB962C8B-B14F-4D97-AF65-F5344CB8AC3E}">
        <p14:creationId xmlns:p14="http://schemas.microsoft.com/office/powerpoint/2010/main" val="498010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35E8943-F82E-EFC9-A2D2-5594C769013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a:t>
            </a:fld>
            <a:endParaRPr lang="es-ES"/>
          </a:p>
        </p:txBody>
      </p:sp>
      <p:sp>
        <p:nvSpPr>
          <p:cNvPr id="4" name="Google Shape;206;g2e2d4587eeb_0_115">
            <a:extLst>
              <a:ext uri="{FF2B5EF4-FFF2-40B4-BE49-F238E27FC236}">
                <a16:creationId xmlns:a16="http://schemas.microsoft.com/office/drawing/2014/main" id="{D94E94DC-32A5-5799-3A96-6682A9AD268A}"/>
              </a:ext>
            </a:extLst>
          </p:cNvPr>
          <p:cNvSpPr txBox="1"/>
          <p:nvPr/>
        </p:nvSpPr>
        <p:spPr>
          <a:xfrm>
            <a:off x="0" y="338553"/>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r>
              <a:rPr lang="es-ES" sz="2800" b="1" i="0" u="none" strike="noStrike" cap="none" dirty="0">
                <a:solidFill>
                  <a:srgbClr val="000000"/>
                </a:solidFill>
                <a:latin typeface="Calibri"/>
                <a:ea typeface="Calibri"/>
                <a:cs typeface="Calibri"/>
                <a:sym typeface="Calibri"/>
              </a:rPr>
              <a:t>Índice</a:t>
            </a:r>
            <a:endParaRPr sz="2800" b="1" i="0" u="none" strike="noStrike" cap="none" dirty="0">
              <a:solidFill>
                <a:schemeClr val="dk1"/>
              </a:solidFill>
              <a:latin typeface="Calibri"/>
              <a:ea typeface="Calibri"/>
              <a:cs typeface="Calibri"/>
              <a:sym typeface="Calibri"/>
            </a:endParaRPr>
          </a:p>
        </p:txBody>
      </p:sp>
      <p:sp>
        <p:nvSpPr>
          <p:cNvPr id="5" name="Google Shape;197;g2e2d4587eeb_0_62">
            <a:extLst>
              <a:ext uri="{FF2B5EF4-FFF2-40B4-BE49-F238E27FC236}">
                <a16:creationId xmlns:a16="http://schemas.microsoft.com/office/drawing/2014/main" id="{2453C0F1-D91B-EA31-1790-EA11CF39438D}"/>
              </a:ext>
            </a:extLst>
          </p:cNvPr>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6" name="Google Shape;198;g2e2d4587eeb_0_62">
            <a:extLst>
              <a:ext uri="{FF2B5EF4-FFF2-40B4-BE49-F238E27FC236}">
                <a16:creationId xmlns:a16="http://schemas.microsoft.com/office/drawing/2014/main" id="{0E3500B6-BE5C-BA7E-1BB1-F17A3830CD2B}"/>
              </a:ext>
            </a:extLst>
          </p:cNvPr>
          <p:cNvPicPr preferRelativeResize="0"/>
          <p:nvPr/>
        </p:nvPicPr>
        <p:blipFill rotWithShape="1">
          <a:blip r:embed="rId2">
            <a:alphaModFix/>
          </a:blip>
          <a:srcRect/>
          <a:stretch/>
        </p:blipFill>
        <p:spPr>
          <a:xfrm>
            <a:off x="0" y="0"/>
            <a:ext cx="338700" cy="338700"/>
          </a:xfrm>
          <a:prstGeom prst="rect">
            <a:avLst/>
          </a:prstGeom>
          <a:noFill/>
          <a:ln>
            <a:noFill/>
          </a:ln>
        </p:spPr>
      </p:pic>
      <p:sp>
        <p:nvSpPr>
          <p:cNvPr id="7" name="Google Shape;199;g2e2d4587eeb_0_62">
            <a:extLst>
              <a:ext uri="{FF2B5EF4-FFF2-40B4-BE49-F238E27FC236}">
                <a16:creationId xmlns:a16="http://schemas.microsoft.com/office/drawing/2014/main" id="{90F0BD8E-55C3-9379-C523-CC7E02860ED3}"/>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8" name="Google Shape;200;g2e2d4587eeb_0_62">
            <a:extLst>
              <a:ext uri="{FF2B5EF4-FFF2-40B4-BE49-F238E27FC236}">
                <a16:creationId xmlns:a16="http://schemas.microsoft.com/office/drawing/2014/main" id="{1268D28C-73E6-F73C-BED0-92FB900E7470}"/>
              </a:ext>
            </a:extLst>
          </p:cNvPr>
          <p:cNvPicPr preferRelativeResize="0"/>
          <p:nvPr/>
        </p:nvPicPr>
        <p:blipFill rotWithShape="1">
          <a:blip r:embed="rId3">
            <a:alphaModFix/>
          </a:blip>
          <a:srcRect r="13673" b="34249"/>
          <a:stretch/>
        </p:blipFill>
        <p:spPr>
          <a:xfrm>
            <a:off x="7654784" y="3409926"/>
            <a:ext cx="4527300" cy="3448074"/>
          </a:xfrm>
          <a:prstGeom prst="rect">
            <a:avLst/>
          </a:prstGeom>
          <a:noFill/>
          <a:ln>
            <a:noFill/>
          </a:ln>
        </p:spPr>
      </p:pic>
      <p:sp>
        <p:nvSpPr>
          <p:cNvPr id="9" name="CuadroTexto 8">
            <a:extLst>
              <a:ext uri="{FF2B5EF4-FFF2-40B4-BE49-F238E27FC236}">
                <a16:creationId xmlns:a16="http://schemas.microsoft.com/office/drawing/2014/main" id="{37D31CFF-A338-E217-E48A-DD78DFB75514}"/>
              </a:ext>
            </a:extLst>
          </p:cNvPr>
          <p:cNvSpPr txBox="1"/>
          <p:nvPr/>
        </p:nvSpPr>
        <p:spPr>
          <a:xfrm>
            <a:off x="950614" y="1077362"/>
            <a:ext cx="6609030" cy="2862322"/>
          </a:xfrm>
          <a:prstGeom prst="rect">
            <a:avLst/>
          </a:prstGeom>
          <a:noFill/>
        </p:spPr>
        <p:txBody>
          <a:bodyPr wrap="square" rtlCol="0">
            <a:spAutoFit/>
          </a:bodyPr>
          <a:lstStyle/>
          <a:p>
            <a:r>
              <a:rPr lang="es-ES" sz="1800" b="1" dirty="0"/>
              <a:t>1. Introducción</a:t>
            </a:r>
          </a:p>
          <a:p>
            <a:pPr marL="342900" indent="-342900">
              <a:buAutoNum type="arabicPeriod"/>
            </a:pPr>
            <a:endParaRPr lang="es-ES" sz="1800" b="1" dirty="0"/>
          </a:p>
          <a:p>
            <a:r>
              <a:rPr lang="es-ES" sz="1800" b="1" dirty="0"/>
              <a:t>2. Parte 1: </a:t>
            </a:r>
            <a:r>
              <a:rPr lang="es-ES" sz="1800" i="1" dirty="0"/>
              <a:t>“Problema lineal”</a:t>
            </a:r>
          </a:p>
          <a:p>
            <a:r>
              <a:rPr lang="es-ES" sz="1800" dirty="0"/>
              <a:t>	2.1 Presentación del problema</a:t>
            </a:r>
          </a:p>
          <a:p>
            <a:r>
              <a:rPr lang="es-ES" sz="1800" dirty="0"/>
              <a:t>	2.2 Resolución mediante FDM</a:t>
            </a:r>
          </a:p>
          <a:p>
            <a:r>
              <a:rPr lang="es-ES" sz="1800" dirty="0"/>
              <a:t>	2.3 Resolución mediante PINN</a:t>
            </a:r>
          </a:p>
          <a:p>
            <a:r>
              <a:rPr lang="es-ES" sz="1800" dirty="0"/>
              <a:t>	2.4 Comparativa entre métodos</a:t>
            </a:r>
          </a:p>
          <a:p>
            <a:r>
              <a:rPr lang="es-ES" sz="1800" dirty="0"/>
              <a:t>	2.5 Resolución mediante otras arquitecturas</a:t>
            </a:r>
          </a:p>
          <a:p>
            <a:endParaRPr lang="es-ES" sz="1800" i="1" dirty="0"/>
          </a:p>
          <a:p>
            <a:r>
              <a:rPr lang="es-ES" sz="1800" b="1" dirty="0"/>
              <a:t>3. Parte 2: “Problema no lineal”</a:t>
            </a:r>
          </a:p>
        </p:txBody>
      </p:sp>
    </p:spTree>
    <p:extLst>
      <p:ext uri="{BB962C8B-B14F-4D97-AF65-F5344CB8AC3E}">
        <p14:creationId xmlns:p14="http://schemas.microsoft.com/office/powerpoint/2010/main" val="2776303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20</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761E8CC1-89FA-6CEC-13ED-FB17602224FB}"/>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sp>
        <p:nvSpPr>
          <p:cNvPr id="6" name="CuadroTexto 5">
            <a:extLst>
              <a:ext uri="{FF2B5EF4-FFF2-40B4-BE49-F238E27FC236}">
                <a16:creationId xmlns:a16="http://schemas.microsoft.com/office/drawing/2014/main" id="{AD8EBD85-E98E-4920-6FE0-B8D95CF40D66}"/>
              </a:ext>
            </a:extLst>
          </p:cNvPr>
          <p:cNvSpPr txBox="1"/>
          <p:nvPr/>
        </p:nvSpPr>
        <p:spPr>
          <a:xfrm>
            <a:off x="779850" y="1361508"/>
            <a:ext cx="9545250" cy="1323439"/>
          </a:xfrm>
          <a:prstGeom prst="rect">
            <a:avLst/>
          </a:prstGeom>
          <a:noFill/>
        </p:spPr>
        <p:txBody>
          <a:bodyPr wrap="square" rtlCol="0">
            <a:spAutoFit/>
          </a:bodyPr>
          <a:lstStyle/>
          <a:p>
            <a:pPr algn="just"/>
            <a:r>
              <a:rPr lang="es-ES" sz="2000" dirty="0"/>
              <a:t> Con el objetivo de evaluar el impacto de la estructura de la red neuronal propuesta en la obtención de soluciones, se plantean las siguientes configuraciones:</a:t>
            </a:r>
          </a:p>
          <a:p>
            <a:pPr marL="285750" indent="-285750" algn="just">
              <a:buFont typeface="Wingdings" panose="05000000000000000000" pitchFamily="2" charset="2"/>
              <a:buChar char="q"/>
            </a:pPr>
            <a:endParaRPr lang="es-ES" sz="2000" dirty="0"/>
          </a:p>
        </p:txBody>
      </p:sp>
      <p:sp>
        <p:nvSpPr>
          <p:cNvPr id="8" name="CuadroTexto 7">
            <a:extLst>
              <a:ext uri="{FF2B5EF4-FFF2-40B4-BE49-F238E27FC236}">
                <a16:creationId xmlns:a16="http://schemas.microsoft.com/office/drawing/2014/main" id="{7BA40FA5-7744-61F3-3A1F-D66F5D6E48D4}"/>
              </a:ext>
            </a:extLst>
          </p:cNvPr>
          <p:cNvSpPr txBox="1"/>
          <p:nvPr/>
        </p:nvSpPr>
        <p:spPr>
          <a:xfrm>
            <a:off x="1971675" y="2684947"/>
            <a:ext cx="7736680" cy="2554545"/>
          </a:xfrm>
          <a:prstGeom prst="rect">
            <a:avLst/>
          </a:prstGeom>
          <a:noFill/>
        </p:spPr>
        <p:txBody>
          <a:bodyPr wrap="square">
            <a:spAutoFit/>
          </a:bodyPr>
          <a:lstStyle/>
          <a:p>
            <a:pPr algn="just"/>
            <a:endParaRPr lang="es-ES" sz="2000" dirty="0"/>
          </a:p>
          <a:p>
            <a:pPr marL="285750" indent="-285750" algn="just">
              <a:buFont typeface="Wingdings" panose="05000000000000000000" pitchFamily="2" charset="2"/>
              <a:buChar char="q"/>
            </a:pPr>
            <a:r>
              <a:rPr lang="es-ES" sz="2000" dirty="0"/>
              <a:t> Grilla 5X5     – Redes [2, 3, 3, 1], [2, 5, 5, 1] y [2, 10, 10, 1]</a:t>
            </a:r>
          </a:p>
          <a:p>
            <a:pPr algn="just"/>
            <a:endParaRPr lang="es-ES" sz="2000" dirty="0"/>
          </a:p>
          <a:p>
            <a:pPr algn="just"/>
            <a:endParaRPr lang="es-ES" sz="2000" dirty="0"/>
          </a:p>
          <a:p>
            <a:pPr marL="285750" indent="-285750" algn="just">
              <a:buFont typeface="Wingdings" panose="05000000000000000000" pitchFamily="2" charset="2"/>
              <a:buChar char="q"/>
            </a:pPr>
            <a:r>
              <a:rPr lang="es-ES" sz="2000" dirty="0"/>
              <a:t> Grilla 10X10 – Redes [2, 5, 5, 1], [2, 10, 10, 1] y [2, 15, 15, 1]</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dirty="0"/>
              <a:t> Grilla 20X2o – Redes [2, 15, 15, 1], [2, 20, 20, 1] y [2, 25, 25, 1]</a:t>
            </a:r>
          </a:p>
        </p:txBody>
      </p:sp>
    </p:spTree>
    <p:extLst>
      <p:ext uri="{BB962C8B-B14F-4D97-AF65-F5344CB8AC3E}">
        <p14:creationId xmlns:p14="http://schemas.microsoft.com/office/powerpoint/2010/main" val="3623527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21</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18434" name="Picture 2">
            <a:extLst>
              <a:ext uri="{FF2B5EF4-FFF2-40B4-BE49-F238E27FC236}">
                <a16:creationId xmlns:a16="http://schemas.microsoft.com/office/drawing/2014/main" id="{3D8555F5-0D30-3D54-9950-DB5DD8EE61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424"/>
          <a:stretch/>
        </p:blipFill>
        <p:spPr bwMode="auto">
          <a:xfrm>
            <a:off x="902626" y="1266825"/>
            <a:ext cx="4298599" cy="269498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80BAB066-1FD2-711E-95F9-F16EE1FE50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424"/>
          <a:stretch/>
        </p:blipFill>
        <p:spPr bwMode="auto">
          <a:xfrm>
            <a:off x="6547475" y="1266825"/>
            <a:ext cx="4298599" cy="2694984"/>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B4D830FA-1D52-3E75-9DB6-466CB76D26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424"/>
          <a:stretch/>
        </p:blipFill>
        <p:spPr bwMode="auto">
          <a:xfrm>
            <a:off x="3945500" y="3998381"/>
            <a:ext cx="4298600" cy="269498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BCDA8523-D711-9EC9-5051-A0F32D21F26F}"/>
              </a:ext>
            </a:extLst>
          </p:cNvPr>
          <p:cNvSpPr txBox="1"/>
          <p:nvPr/>
        </p:nvSpPr>
        <p:spPr>
          <a:xfrm>
            <a:off x="3183069" y="1643097"/>
            <a:ext cx="1265129" cy="307777"/>
          </a:xfrm>
          <a:prstGeom prst="rect">
            <a:avLst/>
          </a:prstGeom>
          <a:noFill/>
          <a:ln>
            <a:solidFill>
              <a:schemeClr val="tx1"/>
            </a:solidFill>
          </a:ln>
        </p:spPr>
        <p:txBody>
          <a:bodyPr wrap="square" rtlCol="0">
            <a:spAutoFit/>
          </a:bodyPr>
          <a:lstStyle/>
          <a:p>
            <a:pPr algn="ctr"/>
            <a:r>
              <a:rPr lang="es-ES" b="1" dirty="0"/>
              <a:t>Grilla</a:t>
            </a:r>
            <a:r>
              <a:rPr lang="en-US" b="1" dirty="0"/>
              <a:t> 5X5</a:t>
            </a:r>
          </a:p>
        </p:txBody>
      </p:sp>
      <p:sp>
        <p:nvSpPr>
          <p:cNvPr id="8" name="CuadroTexto 7">
            <a:extLst>
              <a:ext uri="{FF2B5EF4-FFF2-40B4-BE49-F238E27FC236}">
                <a16:creationId xmlns:a16="http://schemas.microsoft.com/office/drawing/2014/main" id="{64F94732-2AA5-79E2-1CA8-17E4601C55D2}"/>
              </a:ext>
            </a:extLst>
          </p:cNvPr>
          <p:cNvSpPr txBox="1"/>
          <p:nvPr/>
        </p:nvSpPr>
        <p:spPr>
          <a:xfrm>
            <a:off x="9069519" y="1643096"/>
            <a:ext cx="1265129" cy="307777"/>
          </a:xfrm>
          <a:prstGeom prst="rect">
            <a:avLst/>
          </a:prstGeom>
          <a:noFill/>
          <a:ln>
            <a:solidFill>
              <a:schemeClr val="tx1"/>
            </a:solidFill>
          </a:ln>
        </p:spPr>
        <p:txBody>
          <a:bodyPr wrap="square" rtlCol="0">
            <a:spAutoFit/>
          </a:bodyPr>
          <a:lstStyle/>
          <a:p>
            <a:pPr algn="ctr"/>
            <a:r>
              <a:rPr lang="es-ES" b="1" dirty="0"/>
              <a:t>Grilla</a:t>
            </a:r>
            <a:r>
              <a:rPr lang="en-US" b="1" dirty="0"/>
              <a:t> 10X10</a:t>
            </a:r>
          </a:p>
        </p:txBody>
      </p:sp>
      <p:sp>
        <p:nvSpPr>
          <p:cNvPr id="9" name="CuadroTexto 8">
            <a:extLst>
              <a:ext uri="{FF2B5EF4-FFF2-40B4-BE49-F238E27FC236}">
                <a16:creationId xmlns:a16="http://schemas.microsoft.com/office/drawing/2014/main" id="{13CAEBA6-2E10-DF18-071F-7277E9108B67}"/>
              </a:ext>
            </a:extLst>
          </p:cNvPr>
          <p:cNvSpPr txBox="1"/>
          <p:nvPr/>
        </p:nvSpPr>
        <p:spPr>
          <a:xfrm>
            <a:off x="5914910" y="5066869"/>
            <a:ext cx="1265129" cy="307777"/>
          </a:xfrm>
          <a:prstGeom prst="rect">
            <a:avLst/>
          </a:prstGeom>
          <a:noFill/>
          <a:ln>
            <a:solidFill>
              <a:schemeClr val="tx1"/>
            </a:solidFill>
          </a:ln>
        </p:spPr>
        <p:txBody>
          <a:bodyPr wrap="square" rtlCol="0">
            <a:spAutoFit/>
          </a:bodyPr>
          <a:lstStyle/>
          <a:p>
            <a:pPr algn="ctr"/>
            <a:r>
              <a:rPr lang="es-ES" b="1" dirty="0"/>
              <a:t>Grilla</a:t>
            </a:r>
            <a:r>
              <a:rPr lang="en-US" b="1" dirty="0"/>
              <a:t> 20X20</a:t>
            </a:r>
          </a:p>
        </p:txBody>
      </p:sp>
      <p:sp>
        <p:nvSpPr>
          <p:cNvPr id="10" name="CuadroTexto 9">
            <a:extLst>
              <a:ext uri="{FF2B5EF4-FFF2-40B4-BE49-F238E27FC236}">
                <a16:creationId xmlns:a16="http://schemas.microsoft.com/office/drawing/2014/main" id="{7E0E2209-8452-6C40-F3C3-E42A965FD5BA}"/>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spTree>
    <p:extLst>
      <p:ext uri="{BB962C8B-B14F-4D97-AF65-F5344CB8AC3E}">
        <p14:creationId xmlns:p14="http://schemas.microsoft.com/office/powerpoint/2010/main" val="1232332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22</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1B616575-7F32-683B-28CF-8890878B6AD8}"/>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pic>
        <p:nvPicPr>
          <p:cNvPr id="22530" name="Picture 2">
            <a:extLst>
              <a:ext uri="{FF2B5EF4-FFF2-40B4-BE49-F238E27FC236}">
                <a16:creationId xmlns:a16="http://schemas.microsoft.com/office/drawing/2014/main" id="{BBF12169-03C5-9AED-4EDC-C0B4C3D17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4167"/>
          <a:stretch/>
        </p:blipFill>
        <p:spPr bwMode="auto">
          <a:xfrm>
            <a:off x="809670" y="1658552"/>
            <a:ext cx="10546659" cy="378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802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23</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1B616575-7F32-683B-28CF-8890878B6AD8}"/>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pic>
        <p:nvPicPr>
          <p:cNvPr id="22530" name="Picture 2">
            <a:extLst>
              <a:ext uri="{FF2B5EF4-FFF2-40B4-BE49-F238E27FC236}">
                <a16:creationId xmlns:a16="http://schemas.microsoft.com/office/drawing/2014/main" id="{BBF12169-03C5-9AED-4EDC-C0B4C3D17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 t="33260" r="112" b="34060"/>
          <a:stretch/>
        </p:blipFill>
        <p:spPr bwMode="auto">
          <a:xfrm>
            <a:off x="809670" y="1658552"/>
            <a:ext cx="10546659" cy="3456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885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24</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1B616575-7F32-683B-28CF-8890878B6AD8}"/>
              </a:ext>
            </a:extLst>
          </p:cNvPr>
          <p:cNvSpPr txBox="1"/>
          <p:nvPr/>
        </p:nvSpPr>
        <p:spPr>
          <a:xfrm>
            <a:off x="544621" y="743256"/>
            <a:ext cx="5218003" cy="338554"/>
          </a:xfrm>
          <a:prstGeom prst="rect">
            <a:avLst/>
          </a:prstGeom>
          <a:noFill/>
        </p:spPr>
        <p:txBody>
          <a:bodyPr wrap="square">
            <a:spAutoFit/>
          </a:bodyPr>
          <a:lstStyle/>
          <a:p>
            <a:r>
              <a:rPr lang="es-ES" sz="1600" b="1" dirty="0"/>
              <a:t>2.5 Resolución mediante otras arquitecturas</a:t>
            </a:r>
          </a:p>
        </p:txBody>
      </p:sp>
      <p:pic>
        <p:nvPicPr>
          <p:cNvPr id="22530" name="Picture 2">
            <a:extLst>
              <a:ext uri="{FF2B5EF4-FFF2-40B4-BE49-F238E27FC236}">
                <a16:creationId xmlns:a16="http://schemas.microsoft.com/office/drawing/2014/main" id="{BBF12169-03C5-9AED-4EDC-C0B4C3D17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 t="66329" r="112" b="-2162"/>
          <a:stretch/>
        </p:blipFill>
        <p:spPr bwMode="auto">
          <a:xfrm>
            <a:off x="809670" y="1658552"/>
            <a:ext cx="10546659" cy="378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466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g2e2d4587eeb_0_62"/>
          <p:cNvSpPr txBox="1"/>
          <p:nvPr/>
        </p:nvSpPr>
        <p:spPr>
          <a:xfrm>
            <a:off x="0" y="364769"/>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97" name="Google Shape;197;g2e2d4587eeb_0_62"/>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198" name="Google Shape;198;g2e2d4587eeb_0_62"/>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199" name="Google Shape;199;g2e2d4587eeb_0_62"/>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200" name="Google Shape;200;g2e2d4587eeb_0_62"/>
          <p:cNvPicPr preferRelativeResize="0"/>
          <p:nvPr/>
        </p:nvPicPr>
        <p:blipFill rotWithShape="1">
          <a:blip r:embed="rId4">
            <a:alphaModFix/>
          </a:blip>
          <a:srcRect r="13673" b="34249"/>
          <a:stretch/>
        </p:blipFill>
        <p:spPr>
          <a:xfrm>
            <a:off x="7654784" y="3409926"/>
            <a:ext cx="4527300" cy="3448074"/>
          </a:xfrm>
          <a:prstGeom prst="rect">
            <a:avLst/>
          </a:prstGeom>
          <a:noFill/>
          <a:ln>
            <a:noFill/>
          </a:ln>
        </p:spPr>
      </p:pic>
      <p:sp>
        <p:nvSpPr>
          <p:cNvPr id="5" name="Google Shape;195;g2e2d4587eeb_0_62">
            <a:extLst>
              <a:ext uri="{FF2B5EF4-FFF2-40B4-BE49-F238E27FC236}">
                <a16:creationId xmlns:a16="http://schemas.microsoft.com/office/drawing/2014/main" id="{3FA2EA48-99D7-4696-48FD-55A71F7F2BFF}"/>
              </a:ext>
            </a:extLst>
          </p:cNvPr>
          <p:cNvSpPr txBox="1">
            <a:spLocks noGrp="1"/>
          </p:cNvSpPr>
          <p:nvPr>
            <p:ph type="title"/>
          </p:nvPr>
        </p:nvSpPr>
        <p:spPr>
          <a:xfrm>
            <a:off x="2003406" y="2201958"/>
            <a:ext cx="7842600" cy="195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Arial"/>
              <a:buNone/>
            </a:pPr>
            <a:r>
              <a:rPr lang="es-ES" sz="5400" b="1" dirty="0">
                <a:solidFill>
                  <a:schemeClr val="dk1"/>
                </a:solidFill>
              </a:rPr>
              <a:t>3. Parte 2</a:t>
            </a:r>
            <a:br>
              <a:rPr lang="es-ES" sz="5400" b="1" dirty="0">
                <a:solidFill>
                  <a:schemeClr val="dk1"/>
                </a:solidFill>
              </a:rPr>
            </a:br>
            <a:r>
              <a:rPr lang="es-ES" sz="5400" dirty="0">
                <a:solidFill>
                  <a:schemeClr val="dk1"/>
                </a:solidFill>
              </a:rPr>
              <a:t>“Problema no lineal”</a:t>
            </a:r>
            <a:endParaRPr sz="5400" dirty="0">
              <a:solidFill>
                <a:schemeClr val="dk1"/>
              </a:solidFill>
            </a:endParaRPr>
          </a:p>
        </p:txBody>
      </p:sp>
    </p:spTree>
    <p:extLst>
      <p:ext uri="{BB962C8B-B14F-4D97-AF65-F5344CB8AC3E}">
        <p14:creationId xmlns:p14="http://schemas.microsoft.com/office/powerpoint/2010/main" val="3787773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26</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dirty="0">
                <a:latin typeface="Calibri"/>
                <a:ea typeface="Calibri"/>
                <a:cs typeface="Calibri"/>
                <a:sym typeface="Calibri"/>
              </a:rPr>
              <a:t>3</a:t>
            </a:r>
            <a:r>
              <a:rPr lang="es-ES" sz="2800" b="1" i="0" u="none" strike="noStrike" cap="none" dirty="0">
                <a:solidFill>
                  <a:srgbClr val="000000"/>
                </a:solidFill>
                <a:latin typeface="Calibri"/>
                <a:ea typeface="Calibri"/>
                <a:cs typeface="Calibri"/>
                <a:sym typeface="Calibri"/>
              </a:rPr>
              <a:t>. Parte 2: </a:t>
            </a:r>
            <a:r>
              <a:rPr lang="es-ES" sz="2800" i="0" u="none" strike="noStrike" cap="none" dirty="0">
                <a:solidFill>
                  <a:srgbClr val="000000"/>
                </a:solidFill>
                <a:latin typeface="Calibri"/>
                <a:ea typeface="Calibri"/>
                <a:cs typeface="Calibri"/>
                <a:sym typeface="Calibri"/>
              </a:rPr>
              <a:t>“Problema no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5" name="CuadroTexto 4">
            <a:extLst>
              <a:ext uri="{FF2B5EF4-FFF2-40B4-BE49-F238E27FC236}">
                <a16:creationId xmlns:a16="http://schemas.microsoft.com/office/drawing/2014/main" id="{8DC0FF67-D4A0-D054-4EB4-0524DE62D87A}"/>
              </a:ext>
            </a:extLst>
          </p:cNvPr>
          <p:cNvSpPr txBox="1"/>
          <p:nvPr/>
        </p:nvSpPr>
        <p:spPr>
          <a:xfrm>
            <a:off x="544621" y="743256"/>
            <a:ext cx="5218003" cy="338554"/>
          </a:xfrm>
          <a:prstGeom prst="rect">
            <a:avLst/>
          </a:prstGeom>
          <a:noFill/>
        </p:spPr>
        <p:txBody>
          <a:bodyPr wrap="square">
            <a:spAutoFit/>
          </a:bodyPr>
          <a:lstStyle/>
          <a:p>
            <a:r>
              <a:rPr lang="es-ES" sz="1600" b="1" dirty="0"/>
              <a:t>3.1 </a:t>
            </a:r>
          </a:p>
        </p:txBody>
      </p:sp>
      <p:sp>
        <p:nvSpPr>
          <p:cNvPr id="3" name="CuadroTexto 2">
            <a:extLst>
              <a:ext uri="{FF2B5EF4-FFF2-40B4-BE49-F238E27FC236}">
                <a16:creationId xmlns:a16="http://schemas.microsoft.com/office/drawing/2014/main" id="{D2C07CF7-4EFE-E411-BF14-4A12C75C402C}"/>
              </a:ext>
            </a:extLst>
          </p:cNvPr>
          <p:cNvSpPr txBox="1"/>
          <p:nvPr/>
        </p:nvSpPr>
        <p:spPr>
          <a:xfrm>
            <a:off x="113100" y="1335257"/>
            <a:ext cx="11963400" cy="369332"/>
          </a:xfrm>
          <a:prstGeom prst="rect">
            <a:avLst/>
          </a:prstGeom>
          <a:noFill/>
        </p:spPr>
        <p:txBody>
          <a:bodyPr wrap="square" rtlCol="0">
            <a:spAutoFit/>
          </a:bodyPr>
          <a:lstStyle/>
          <a:p>
            <a:pPr algn="just"/>
            <a:r>
              <a:rPr lang="es-ES" sz="1800" dirty="0" err="1"/>
              <a:t>xxxx</a:t>
            </a:r>
            <a:endParaRPr lang="es-ES" sz="1800" dirty="0"/>
          </a:p>
        </p:txBody>
      </p:sp>
    </p:spTree>
    <p:extLst>
      <p:ext uri="{BB962C8B-B14F-4D97-AF65-F5344CB8AC3E}">
        <p14:creationId xmlns:p14="http://schemas.microsoft.com/office/powerpoint/2010/main" val="2106980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5"/>
          <p:cNvSpPr txBox="1">
            <a:spLocks noGrp="1"/>
          </p:cNvSpPr>
          <p:nvPr>
            <p:ph type="title"/>
          </p:nvPr>
        </p:nvSpPr>
        <p:spPr>
          <a:xfrm>
            <a:off x="-296832" y="2306879"/>
            <a:ext cx="12321900" cy="195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800"/>
              <a:buFont typeface="Arial"/>
              <a:buNone/>
            </a:pPr>
            <a:r>
              <a:rPr lang="es-ES" sz="4500" b="1">
                <a:solidFill>
                  <a:schemeClr val="dk1"/>
                </a:solidFill>
              </a:rPr>
              <a:t>¡Gracias por su atención!</a:t>
            </a:r>
            <a:endParaRPr sz="4500" b="1" i="1">
              <a:solidFill>
                <a:schemeClr val="dk1"/>
              </a:solidFill>
            </a:endParaRPr>
          </a:p>
        </p:txBody>
      </p:sp>
      <p:sp>
        <p:nvSpPr>
          <p:cNvPr id="231" name="Google Shape;231;p15"/>
          <p:cNvSpPr txBox="1"/>
          <p:nvPr/>
        </p:nvSpPr>
        <p:spPr>
          <a:xfrm>
            <a:off x="0" y="364769"/>
            <a:ext cx="12189460" cy="430887"/>
          </a:xfrm>
          <a:prstGeom prst="rect">
            <a:avLst/>
          </a:prstGeom>
          <a:solidFill>
            <a:srgbClr val="DAE5F1"/>
          </a:solidFill>
          <a:ln>
            <a:noFill/>
          </a:ln>
        </p:spPr>
        <p:txBody>
          <a:bodyPr spcFirstLastPara="1" wrap="square" lIns="0" tIns="0" rIns="0" bIns="0" anchor="t" anchorCtr="0">
            <a:spAutoFit/>
          </a:bodyPr>
          <a:lstStyle/>
          <a:p>
            <a:pPr marL="363538"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pic>
        <p:nvPicPr>
          <p:cNvPr id="232" name="Google Shape;232;p15"/>
          <p:cNvPicPr preferRelativeResize="0"/>
          <p:nvPr/>
        </p:nvPicPr>
        <p:blipFill rotWithShape="1">
          <a:blip r:embed="rId3">
            <a:alphaModFix/>
          </a:blip>
          <a:srcRect r="13673" b="34249"/>
          <a:stretch/>
        </p:blipFill>
        <p:spPr>
          <a:xfrm>
            <a:off x="7709050" y="3429000"/>
            <a:ext cx="4527300" cy="3448074"/>
          </a:xfrm>
          <a:prstGeom prst="rect">
            <a:avLst/>
          </a:prstGeom>
          <a:noFill/>
          <a:ln>
            <a:noFill/>
          </a:ln>
        </p:spPr>
      </p:pic>
      <p:sp>
        <p:nvSpPr>
          <p:cNvPr id="234" name="Google Shape;234;p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a:solidFill>
                  <a:srgbClr val="FCFCFF"/>
                </a:solidFill>
                <a:latin typeface="Arial"/>
                <a:ea typeface="Arial"/>
                <a:cs typeface="Arial"/>
                <a:sym typeface="Arial"/>
              </a:rPr>
              <a:t>Facultad de Ingeniería de la UBA</a:t>
            </a:r>
            <a:endParaRPr sz="1400" b="0" i="0" u="none" strike="noStrike" cap="none">
              <a:solidFill>
                <a:srgbClr val="000000"/>
              </a:solidFill>
              <a:latin typeface="Arial"/>
              <a:ea typeface="Arial"/>
              <a:cs typeface="Arial"/>
              <a:sym typeface="Arial"/>
            </a:endParaRPr>
          </a:p>
        </p:txBody>
      </p:sp>
      <p:pic>
        <p:nvPicPr>
          <p:cNvPr id="235" name="Google Shape;235;p15"/>
          <p:cNvPicPr preferRelativeResize="0"/>
          <p:nvPr/>
        </p:nvPicPr>
        <p:blipFill rotWithShape="1">
          <a:blip r:embed="rId4">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CFED3237-3ACD-AA34-22CB-8A30C03BD1EA}"/>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e2d4587eeb_0_62"/>
          <p:cNvSpPr txBox="1">
            <a:spLocks noGrp="1"/>
          </p:cNvSpPr>
          <p:nvPr>
            <p:ph type="title"/>
          </p:nvPr>
        </p:nvSpPr>
        <p:spPr>
          <a:xfrm>
            <a:off x="2057728" y="2452007"/>
            <a:ext cx="7842600" cy="195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Arial"/>
              <a:buNone/>
            </a:pPr>
            <a:r>
              <a:rPr lang="es-ES" sz="5400" b="1" dirty="0">
                <a:solidFill>
                  <a:schemeClr val="dk1"/>
                </a:solidFill>
              </a:rPr>
              <a:t>1. Introducción</a:t>
            </a:r>
            <a:endParaRPr sz="5400" b="1" dirty="0">
              <a:solidFill>
                <a:schemeClr val="dk1"/>
              </a:solidFill>
            </a:endParaRPr>
          </a:p>
        </p:txBody>
      </p:sp>
      <p:sp>
        <p:nvSpPr>
          <p:cNvPr id="196" name="Google Shape;196;g2e2d4587eeb_0_62"/>
          <p:cNvSpPr txBox="1"/>
          <p:nvPr/>
        </p:nvSpPr>
        <p:spPr>
          <a:xfrm>
            <a:off x="0" y="364769"/>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97" name="Google Shape;197;g2e2d4587eeb_0_62"/>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198" name="Google Shape;198;g2e2d4587eeb_0_62"/>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199" name="Google Shape;199;g2e2d4587eeb_0_62"/>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200" name="Google Shape;200;g2e2d4587eeb_0_62"/>
          <p:cNvPicPr preferRelativeResize="0"/>
          <p:nvPr/>
        </p:nvPicPr>
        <p:blipFill rotWithShape="1">
          <a:blip r:embed="rId4">
            <a:alphaModFix/>
          </a:blip>
          <a:srcRect r="13673" b="34249"/>
          <a:stretch/>
        </p:blipFill>
        <p:spPr>
          <a:xfrm>
            <a:off x="7654784" y="3409926"/>
            <a:ext cx="4527300" cy="3448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4</a:t>
            </a:fld>
            <a:endParaRPr/>
          </a:p>
        </p:txBody>
      </p:sp>
      <p:sp>
        <p:nvSpPr>
          <p:cNvPr id="206" name="Google Shape;206;g2e2d4587eeb_0_115"/>
          <p:cNvSpPr txBox="1"/>
          <p:nvPr/>
        </p:nvSpPr>
        <p:spPr>
          <a:xfrm>
            <a:off x="0" y="338553"/>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r>
              <a:rPr lang="es-ES" sz="2800" b="1" i="0" u="none" strike="noStrike" cap="none" dirty="0">
                <a:solidFill>
                  <a:srgbClr val="000000"/>
                </a:solidFill>
                <a:latin typeface="Calibri"/>
                <a:ea typeface="Calibri"/>
                <a:cs typeface="Calibri"/>
                <a:sym typeface="Calibri"/>
              </a:rPr>
              <a:t>1. Introducción</a:t>
            </a:r>
            <a:endParaRPr sz="2800" b="1"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F4BE854A-C086-CE6E-31EF-33485BA93C59}"/>
              </a:ext>
            </a:extLst>
          </p:cNvPr>
          <p:cNvSpPr txBox="1"/>
          <p:nvPr/>
        </p:nvSpPr>
        <p:spPr>
          <a:xfrm>
            <a:off x="574090" y="907983"/>
            <a:ext cx="10628768" cy="4093428"/>
          </a:xfrm>
          <a:prstGeom prst="rect">
            <a:avLst/>
          </a:prstGeom>
          <a:noFill/>
        </p:spPr>
        <p:txBody>
          <a:bodyPr wrap="square" rtlCol="0">
            <a:spAutoFit/>
          </a:bodyPr>
          <a:lstStyle/>
          <a:p>
            <a:pPr algn="just"/>
            <a:r>
              <a:rPr lang="es-ES" sz="2000" b="1" dirty="0"/>
              <a:t>Método de Diferencias Finitas (FDM)</a:t>
            </a:r>
          </a:p>
          <a:p>
            <a:pPr algn="just"/>
            <a:endParaRPr lang="es-ES" sz="2000" dirty="0"/>
          </a:p>
          <a:p>
            <a:pPr marL="285750" indent="-285750" algn="just">
              <a:buFont typeface="Wingdings" panose="05000000000000000000" pitchFamily="2" charset="2"/>
              <a:buChar char="q"/>
            </a:pPr>
            <a:r>
              <a:rPr lang="es-ES" sz="2000" dirty="0"/>
              <a:t> Es un método numérico clásico para resolver Ecuaciones Diferenciales Ordinarias/Parciales.</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dirty="0"/>
              <a:t>Consiste en aproximar las derivadas en una malla discreta usando expresiones algebraicas (por ejemplo, diferencias hacia adelante, hacia atrás o centrales).</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b="1" dirty="0"/>
              <a:t>Ventajas: </a:t>
            </a:r>
            <a:r>
              <a:rPr lang="es-ES" sz="2000" dirty="0"/>
              <a:t>fácil implementación y alta precisión para mallas suficientemente finas.</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b="1" dirty="0"/>
              <a:t>Limitaciones: </a:t>
            </a:r>
            <a:r>
              <a:rPr lang="es-ES" sz="2000" dirty="0"/>
              <a:t>sensible a la calidad de la malla, elevado costo computacional en problemas de alta dimensionalidad</a:t>
            </a:r>
          </a:p>
          <a:p>
            <a:pPr algn="just"/>
            <a:endParaRPr lang="es-ES" sz="2000" dirty="0"/>
          </a:p>
        </p:txBody>
      </p:sp>
      <p:pic>
        <p:nvPicPr>
          <p:cNvPr id="1026" name="Picture 2" descr="Los cinco puntos involucrados en la aproximación del laplaciano.">
            <a:extLst>
              <a:ext uri="{FF2B5EF4-FFF2-40B4-BE49-F238E27FC236}">
                <a16:creationId xmlns:a16="http://schemas.microsoft.com/office/drawing/2014/main" id="{D314173B-68BD-1E90-DA92-57C52A0CC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584" y="4842733"/>
            <a:ext cx="2567121" cy="18346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B02FC35-B339-A896-5F85-674A0D3618F1}"/>
              </a:ext>
            </a:extLst>
          </p:cNvPr>
          <p:cNvPicPr>
            <a:picLocks noChangeAspect="1"/>
          </p:cNvPicPr>
          <p:nvPr/>
        </p:nvPicPr>
        <p:blipFill rotWithShape="1">
          <a:blip r:embed="rId5"/>
          <a:srcRect l="7831" t="22311" r="9296" b="12282"/>
          <a:stretch/>
        </p:blipFill>
        <p:spPr>
          <a:xfrm>
            <a:off x="7588143" y="4533904"/>
            <a:ext cx="3750963" cy="2143484"/>
          </a:xfrm>
          <a:prstGeom prst="rect">
            <a:avLst/>
          </a:prstGeom>
          <a:ln>
            <a:solidFill>
              <a:schemeClr val="tx1"/>
            </a:solidFill>
          </a:ln>
        </p:spPr>
      </p:pic>
      <p:pic>
        <p:nvPicPr>
          <p:cNvPr id="1028" name="Picture 4">
            <a:extLst>
              <a:ext uri="{FF2B5EF4-FFF2-40B4-BE49-F238E27FC236}">
                <a16:creationId xmlns:a16="http://schemas.microsoft.com/office/drawing/2014/main" id="{DD32755F-1D1F-5A5B-E569-74D840B0557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614" t="14406" r="3564" b="7377"/>
          <a:stretch/>
        </p:blipFill>
        <p:spPr bwMode="auto">
          <a:xfrm>
            <a:off x="4497193" y="4824294"/>
            <a:ext cx="2682205" cy="16951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945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5</a:t>
            </a:fld>
            <a:endParaRPr/>
          </a:p>
        </p:txBody>
      </p:sp>
      <p:sp>
        <p:nvSpPr>
          <p:cNvPr id="206" name="Google Shape;206;g2e2d4587eeb_0_115"/>
          <p:cNvSpPr txBox="1"/>
          <p:nvPr/>
        </p:nvSpPr>
        <p:spPr>
          <a:xfrm>
            <a:off x="0" y="338553"/>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r>
              <a:rPr lang="es-ES" sz="2800" b="1" i="0" u="none" strike="noStrike" cap="none" dirty="0">
                <a:solidFill>
                  <a:srgbClr val="000000"/>
                </a:solidFill>
                <a:latin typeface="Calibri"/>
                <a:ea typeface="Calibri"/>
                <a:cs typeface="Calibri"/>
                <a:sym typeface="Calibri"/>
              </a:rPr>
              <a:t>1. Introducción</a:t>
            </a:r>
            <a:endParaRPr sz="2800" b="1"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F4BE854A-C086-CE6E-31EF-33485BA93C59}"/>
              </a:ext>
            </a:extLst>
          </p:cNvPr>
          <p:cNvSpPr txBox="1"/>
          <p:nvPr/>
        </p:nvSpPr>
        <p:spPr>
          <a:xfrm>
            <a:off x="672235" y="1079022"/>
            <a:ext cx="10628768" cy="4524315"/>
          </a:xfrm>
          <a:prstGeom prst="rect">
            <a:avLst/>
          </a:prstGeom>
          <a:noFill/>
        </p:spPr>
        <p:txBody>
          <a:bodyPr wrap="square" rtlCol="0">
            <a:spAutoFit/>
          </a:bodyPr>
          <a:lstStyle/>
          <a:p>
            <a:pPr algn="just"/>
            <a:r>
              <a:rPr lang="es-ES" sz="2000" b="1" dirty="0"/>
              <a:t>Redes Neuronales Físicamente Informadas (</a:t>
            </a:r>
            <a:r>
              <a:rPr lang="es-ES" sz="2000" b="1" dirty="0" err="1"/>
              <a:t>PINNs</a:t>
            </a:r>
            <a:r>
              <a:rPr lang="es-ES" sz="2000" b="1" dirty="0"/>
              <a:t>)</a:t>
            </a:r>
          </a:p>
          <a:p>
            <a:pPr algn="just"/>
            <a:endParaRPr lang="es-ES" dirty="0"/>
          </a:p>
          <a:p>
            <a:pPr algn="just"/>
            <a:endParaRPr lang="es-ES" dirty="0"/>
          </a:p>
          <a:p>
            <a:pPr marL="285750" indent="-285750" algn="just">
              <a:buFont typeface="Wingdings" panose="05000000000000000000" pitchFamily="2" charset="2"/>
              <a:buChar char="q"/>
            </a:pPr>
            <a:r>
              <a:rPr lang="es-ES" sz="2000" dirty="0"/>
              <a:t>  Se trata de una técnica moderna que utiliza redes neuronales profundas para resolver problemas de valores de contorno.</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dirty="0"/>
              <a:t>A diferencia de FDM, este método integra las restricciones físicas del problema directamente en la función de pérdida de una red neuronal. </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b="1" dirty="0"/>
              <a:t>Ventajas: </a:t>
            </a:r>
            <a:r>
              <a:rPr lang="es-ES" sz="2000" dirty="0"/>
              <a:t>Evitan la discretización explícita del dominio, escalan mejor a problemas de alta dimensionalidad y permiten manejar geometrías complejas y condiciones iniciales/contornos no triviales.</a:t>
            </a:r>
          </a:p>
          <a:p>
            <a:pPr marL="285750" indent="-285750" algn="just">
              <a:buFont typeface="Wingdings" panose="05000000000000000000" pitchFamily="2" charset="2"/>
              <a:buChar char="q"/>
            </a:pPr>
            <a:endParaRPr lang="es-ES" sz="2000" dirty="0"/>
          </a:p>
          <a:p>
            <a:pPr marL="285750" indent="-285750" algn="just">
              <a:buFont typeface="Wingdings" panose="05000000000000000000" pitchFamily="2" charset="2"/>
              <a:buChar char="q"/>
            </a:pPr>
            <a:r>
              <a:rPr lang="es-ES" sz="2000" b="1" dirty="0"/>
              <a:t>Limitaciones: </a:t>
            </a:r>
            <a:r>
              <a:rPr lang="es-ES" sz="2000" dirty="0"/>
              <a:t>Requieren un alto poder computacional y una optimización cuidadosa, y son sensibles a la arquitectura y los parámetros de entrenamiento.</a:t>
            </a:r>
          </a:p>
        </p:txBody>
      </p:sp>
    </p:spTree>
    <p:extLst>
      <p:ext uri="{BB962C8B-B14F-4D97-AF65-F5344CB8AC3E}">
        <p14:creationId xmlns:p14="http://schemas.microsoft.com/office/powerpoint/2010/main" val="407887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e2d4587eeb_0_62"/>
          <p:cNvSpPr txBox="1">
            <a:spLocks noGrp="1"/>
          </p:cNvSpPr>
          <p:nvPr>
            <p:ph type="title"/>
          </p:nvPr>
        </p:nvSpPr>
        <p:spPr>
          <a:xfrm>
            <a:off x="2003406" y="2201958"/>
            <a:ext cx="7842600" cy="1953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Arial"/>
              <a:buNone/>
            </a:pPr>
            <a:r>
              <a:rPr lang="es-ES" sz="5400" b="1" dirty="0">
                <a:solidFill>
                  <a:schemeClr val="dk1"/>
                </a:solidFill>
              </a:rPr>
              <a:t>2. Parte 1</a:t>
            </a:r>
            <a:br>
              <a:rPr lang="es-ES" sz="5400" b="1" dirty="0">
                <a:solidFill>
                  <a:schemeClr val="dk1"/>
                </a:solidFill>
              </a:rPr>
            </a:br>
            <a:r>
              <a:rPr lang="es-ES" sz="5400" dirty="0">
                <a:solidFill>
                  <a:schemeClr val="dk1"/>
                </a:solidFill>
              </a:rPr>
              <a:t>“Problema lineal”</a:t>
            </a:r>
            <a:endParaRPr sz="5400" dirty="0">
              <a:solidFill>
                <a:schemeClr val="dk1"/>
              </a:solidFill>
            </a:endParaRPr>
          </a:p>
        </p:txBody>
      </p:sp>
      <p:sp>
        <p:nvSpPr>
          <p:cNvPr id="196" name="Google Shape;196;g2e2d4587eeb_0_62"/>
          <p:cNvSpPr txBox="1"/>
          <p:nvPr/>
        </p:nvSpPr>
        <p:spPr>
          <a:xfrm>
            <a:off x="0" y="364769"/>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Calibri"/>
              <a:ea typeface="Calibri"/>
              <a:cs typeface="Calibri"/>
              <a:sym typeface="Calibri"/>
            </a:endParaRPr>
          </a:p>
        </p:txBody>
      </p:sp>
      <p:sp>
        <p:nvSpPr>
          <p:cNvPr id="197" name="Google Shape;197;g2e2d4587eeb_0_62"/>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198" name="Google Shape;198;g2e2d4587eeb_0_62"/>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199" name="Google Shape;199;g2e2d4587eeb_0_62"/>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pic>
        <p:nvPicPr>
          <p:cNvPr id="200" name="Google Shape;200;g2e2d4587eeb_0_62"/>
          <p:cNvPicPr preferRelativeResize="0"/>
          <p:nvPr/>
        </p:nvPicPr>
        <p:blipFill rotWithShape="1">
          <a:blip r:embed="rId4">
            <a:alphaModFix/>
          </a:blip>
          <a:srcRect r="13673" b="34249"/>
          <a:stretch/>
        </p:blipFill>
        <p:spPr>
          <a:xfrm>
            <a:off x="7654784" y="3409926"/>
            <a:ext cx="4527300" cy="3448074"/>
          </a:xfrm>
          <a:prstGeom prst="rect">
            <a:avLst/>
          </a:prstGeom>
          <a:noFill/>
          <a:ln>
            <a:noFill/>
          </a:ln>
        </p:spPr>
      </p:pic>
    </p:spTree>
    <p:extLst>
      <p:ext uri="{BB962C8B-B14F-4D97-AF65-F5344CB8AC3E}">
        <p14:creationId xmlns:p14="http://schemas.microsoft.com/office/powerpoint/2010/main" val="1901744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7</a:t>
            </a:fld>
            <a:endParaRPr/>
          </a:p>
        </p:txBody>
      </p:sp>
      <p:sp>
        <p:nvSpPr>
          <p:cNvPr id="206" name="Google Shape;206;g2e2d4587eeb_0_115"/>
          <p:cNvSpPr txBox="1"/>
          <p:nvPr/>
        </p:nvSpPr>
        <p:spPr>
          <a:xfrm>
            <a:off x="0" y="338553"/>
            <a:ext cx="12189600" cy="431100"/>
          </a:xfrm>
          <a:prstGeom prst="rect">
            <a:avLst/>
          </a:prstGeom>
          <a:solidFill>
            <a:srgbClr val="DAE5F1"/>
          </a:solidFill>
          <a:ln>
            <a:noFill/>
          </a:ln>
        </p:spPr>
        <p:txBody>
          <a:bodyPr spcFirstLastPara="1" wrap="square" lIns="0" tIns="0" rIns="0" bIns="0" anchor="t" anchorCtr="0">
            <a:spAutoFit/>
          </a:bodyPr>
          <a:lstStyle/>
          <a:p>
            <a:pPr marL="363537" marR="0" lvl="0" indent="0" algn="l" rtl="0">
              <a:lnSpc>
                <a:spcPct val="100000"/>
              </a:lnSpc>
              <a:spcBef>
                <a:spcPts val="0"/>
              </a:spcBef>
              <a:spcAft>
                <a:spcPts val="0"/>
              </a:spcAft>
              <a:buClr>
                <a:srgbClr val="000000"/>
              </a:buClr>
              <a:buSzPts val="2800"/>
              <a:buFont typeface="Arial"/>
              <a:buNone/>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6942F561-4A2F-BD44-27CD-C309C06BE2D4}"/>
              </a:ext>
            </a:extLst>
          </p:cNvPr>
          <p:cNvSpPr txBox="1"/>
          <p:nvPr/>
        </p:nvSpPr>
        <p:spPr>
          <a:xfrm>
            <a:off x="516047" y="754094"/>
            <a:ext cx="3503692" cy="338554"/>
          </a:xfrm>
          <a:prstGeom prst="rect">
            <a:avLst/>
          </a:prstGeom>
          <a:noFill/>
        </p:spPr>
        <p:txBody>
          <a:bodyPr wrap="square">
            <a:spAutoFit/>
          </a:bodyPr>
          <a:lstStyle/>
          <a:p>
            <a:r>
              <a:rPr lang="es-ES" sz="1600" b="1" dirty="0"/>
              <a:t>2.1 Presentación del problema</a:t>
            </a:r>
          </a:p>
        </p:txBody>
      </p:sp>
      <p:pic>
        <p:nvPicPr>
          <p:cNvPr id="6" name="Imagen 5">
            <a:extLst>
              <a:ext uri="{FF2B5EF4-FFF2-40B4-BE49-F238E27FC236}">
                <a16:creationId xmlns:a16="http://schemas.microsoft.com/office/drawing/2014/main" id="{1A6EDC22-E666-9C02-951A-D2C48A2BA50A}"/>
              </a:ext>
            </a:extLst>
          </p:cNvPr>
          <p:cNvPicPr>
            <a:picLocks noChangeAspect="1"/>
          </p:cNvPicPr>
          <p:nvPr/>
        </p:nvPicPr>
        <p:blipFill rotWithShape="1">
          <a:blip r:embed="rId4"/>
          <a:srcRect b="61479"/>
          <a:stretch/>
        </p:blipFill>
        <p:spPr>
          <a:xfrm>
            <a:off x="1179287" y="1344045"/>
            <a:ext cx="9831026" cy="1498603"/>
          </a:xfrm>
          <a:prstGeom prst="rect">
            <a:avLst/>
          </a:prstGeom>
        </p:spPr>
      </p:pic>
      <p:pic>
        <p:nvPicPr>
          <p:cNvPr id="7" name="Imagen 6">
            <a:extLst>
              <a:ext uri="{FF2B5EF4-FFF2-40B4-BE49-F238E27FC236}">
                <a16:creationId xmlns:a16="http://schemas.microsoft.com/office/drawing/2014/main" id="{5E42CD52-30A7-E2BF-FD80-239367A36A64}"/>
              </a:ext>
            </a:extLst>
          </p:cNvPr>
          <p:cNvPicPr>
            <a:picLocks noChangeAspect="1"/>
          </p:cNvPicPr>
          <p:nvPr/>
        </p:nvPicPr>
        <p:blipFill rotWithShape="1">
          <a:blip r:embed="rId4"/>
          <a:srcRect t="38881"/>
          <a:stretch/>
        </p:blipFill>
        <p:spPr>
          <a:xfrm>
            <a:off x="1180487" y="3262003"/>
            <a:ext cx="9831026" cy="2377731"/>
          </a:xfrm>
          <a:prstGeom prst="rect">
            <a:avLst/>
          </a:prstGeom>
        </p:spPr>
      </p:pic>
    </p:spTree>
    <p:extLst>
      <p:ext uri="{BB962C8B-B14F-4D97-AF65-F5344CB8AC3E}">
        <p14:creationId xmlns:p14="http://schemas.microsoft.com/office/powerpoint/2010/main" val="2994077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8</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1F3C2238-4528-01C2-30F0-55C19AA02890}"/>
              </a:ext>
            </a:extLst>
          </p:cNvPr>
          <p:cNvSpPr txBox="1"/>
          <p:nvPr/>
        </p:nvSpPr>
        <p:spPr>
          <a:xfrm>
            <a:off x="516047" y="754094"/>
            <a:ext cx="3503692" cy="338554"/>
          </a:xfrm>
          <a:prstGeom prst="rect">
            <a:avLst/>
          </a:prstGeom>
          <a:noFill/>
        </p:spPr>
        <p:txBody>
          <a:bodyPr wrap="square">
            <a:spAutoFit/>
          </a:bodyPr>
          <a:lstStyle/>
          <a:p>
            <a:r>
              <a:rPr lang="es-ES" sz="1600" b="1" dirty="0"/>
              <a:t>2.2 Resolución mediante FDM</a:t>
            </a:r>
          </a:p>
        </p:txBody>
      </p:sp>
      <p:sp>
        <p:nvSpPr>
          <p:cNvPr id="4" name="CuadroTexto 3">
            <a:extLst>
              <a:ext uri="{FF2B5EF4-FFF2-40B4-BE49-F238E27FC236}">
                <a16:creationId xmlns:a16="http://schemas.microsoft.com/office/drawing/2014/main" id="{171D35D1-BC53-FC39-1457-B42656A8FA83}"/>
              </a:ext>
            </a:extLst>
          </p:cNvPr>
          <p:cNvSpPr txBox="1"/>
          <p:nvPr/>
        </p:nvSpPr>
        <p:spPr>
          <a:xfrm>
            <a:off x="672235" y="1184923"/>
            <a:ext cx="10628768" cy="2031325"/>
          </a:xfrm>
          <a:prstGeom prst="rect">
            <a:avLst/>
          </a:prstGeom>
          <a:noFill/>
        </p:spPr>
        <p:txBody>
          <a:bodyPr wrap="square" rtlCol="0">
            <a:spAutoFit/>
          </a:bodyPr>
          <a:lstStyle/>
          <a:p>
            <a:pPr marL="285750" indent="-285750" algn="just">
              <a:buFont typeface="Wingdings" panose="05000000000000000000" pitchFamily="2" charset="2"/>
              <a:buChar char="q"/>
            </a:pPr>
            <a:r>
              <a:rPr lang="es-ES" sz="1800" dirty="0"/>
              <a:t> Para la resolución mediante FDM, se utilizó la librería FIPY, una herramienta robusta y eficiente diseñada específicamente para resolver </a:t>
            </a:r>
            <a:r>
              <a:rPr lang="es-ES" sz="1800" dirty="0" err="1"/>
              <a:t>PDEs</a:t>
            </a:r>
            <a:r>
              <a:rPr lang="es-ES" sz="1800" dirty="0"/>
              <a:t> mediante métodos basados en diferencias finitas.</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En este contexto, </a:t>
            </a:r>
            <a:r>
              <a:rPr lang="es-ES" sz="1800" dirty="0" err="1"/>
              <a:t>FiPy</a:t>
            </a:r>
            <a:r>
              <a:rPr lang="es-ES" sz="1800" dirty="0"/>
              <a:t> se utilizó para implementar la ecuación diferencial discretizada según el esquema de diferencias finitas mostrado en la ecuación (1d).</a:t>
            </a:r>
          </a:p>
          <a:p>
            <a:pPr marL="285750" indent="-285750" algn="just">
              <a:buFont typeface="Wingdings" panose="05000000000000000000" pitchFamily="2" charset="2"/>
              <a:buChar char="q"/>
            </a:pPr>
            <a:endParaRPr lang="es-ES" sz="1800" dirty="0"/>
          </a:p>
          <a:p>
            <a:pPr marL="285750" indent="-285750" algn="just">
              <a:buFont typeface="Wingdings" panose="05000000000000000000" pitchFamily="2" charset="2"/>
              <a:buChar char="q"/>
            </a:pPr>
            <a:r>
              <a:rPr lang="es-ES" sz="1800" dirty="0"/>
              <a:t>Descripción del dominio:</a:t>
            </a:r>
          </a:p>
        </p:txBody>
      </p:sp>
      <p:sp>
        <p:nvSpPr>
          <p:cNvPr id="7" name="CuadroTexto 6">
            <a:extLst>
              <a:ext uri="{FF2B5EF4-FFF2-40B4-BE49-F238E27FC236}">
                <a16:creationId xmlns:a16="http://schemas.microsoft.com/office/drawing/2014/main" id="{CE5112E4-5013-76BE-75C8-179B492D28F1}"/>
              </a:ext>
            </a:extLst>
          </p:cNvPr>
          <p:cNvSpPr txBox="1"/>
          <p:nvPr/>
        </p:nvSpPr>
        <p:spPr>
          <a:xfrm>
            <a:off x="2790285" y="3268288"/>
            <a:ext cx="6609030" cy="2585323"/>
          </a:xfrm>
          <a:prstGeom prst="rect">
            <a:avLst/>
          </a:prstGeom>
          <a:noFill/>
        </p:spPr>
        <p:txBody>
          <a:bodyPr wrap="square">
            <a:spAutoFit/>
          </a:bodyPr>
          <a:lstStyle/>
          <a:p>
            <a:pPr marL="285750" indent="-285750" algn="just">
              <a:buFont typeface="Wingdings" panose="05000000000000000000" pitchFamily="2" charset="2"/>
              <a:buChar char="v"/>
            </a:pPr>
            <a:r>
              <a:rPr lang="es-ES" sz="1800" dirty="0"/>
              <a:t>La definición del domino y la malla con (</a:t>
            </a:r>
            <a:r>
              <a:rPr lang="es-ES" sz="1800" dirty="0" err="1"/>
              <a:t>Nx</a:t>
            </a:r>
            <a:r>
              <a:rPr lang="es-ES" sz="1800" dirty="0"/>
              <a:t> + 1) x (</a:t>
            </a:r>
            <a:r>
              <a:rPr lang="es-ES" sz="1800" dirty="0" err="1"/>
              <a:t>Ny</a:t>
            </a:r>
            <a:r>
              <a:rPr lang="es-ES" sz="1800" dirty="0"/>
              <a:t> + 1) puntos,</a:t>
            </a:r>
          </a:p>
          <a:p>
            <a:pPr marL="285750" indent="-285750" algn="just">
              <a:buFont typeface="Wingdings" panose="05000000000000000000" pitchFamily="2" charset="2"/>
              <a:buChar char="v"/>
            </a:pPr>
            <a:endParaRPr lang="es-ES" sz="1800" dirty="0"/>
          </a:p>
          <a:p>
            <a:pPr marL="285750" indent="-285750" algn="just">
              <a:buFont typeface="Wingdings" panose="05000000000000000000" pitchFamily="2" charset="2"/>
              <a:buChar char="v"/>
            </a:pPr>
            <a:r>
              <a:rPr lang="es-ES" sz="1800" dirty="0"/>
              <a:t>La incorporación de las condiciones de borde (valores conocidos en los límites del dominio),</a:t>
            </a:r>
          </a:p>
          <a:p>
            <a:pPr marL="285750" indent="-285750" algn="just">
              <a:buFont typeface="Wingdings" panose="05000000000000000000" pitchFamily="2" charset="2"/>
              <a:buChar char="v"/>
            </a:pPr>
            <a:endParaRPr lang="es-ES" sz="1800" dirty="0"/>
          </a:p>
          <a:p>
            <a:pPr marL="285750" indent="-285750" algn="just">
              <a:buFont typeface="Wingdings" panose="05000000000000000000" pitchFamily="2" charset="2"/>
              <a:buChar char="v"/>
            </a:pPr>
            <a:r>
              <a:rPr lang="es-ES" sz="1800" dirty="0"/>
              <a:t>La resolución del sistema de ecuaciones resúltate para obtener los valores aproximados de la función en los puntos internos del dominio.</a:t>
            </a:r>
          </a:p>
        </p:txBody>
      </p:sp>
      <p:pic>
        <p:nvPicPr>
          <p:cNvPr id="9" name="Imagen 8">
            <a:extLst>
              <a:ext uri="{FF2B5EF4-FFF2-40B4-BE49-F238E27FC236}">
                <a16:creationId xmlns:a16="http://schemas.microsoft.com/office/drawing/2014/main" id="{46357A36-6123-3FDA-5A01-7B32234D7A6A}"/>
              </a:ext>
            </a:extLst>
          </p:cNvPr>
          <p:cNvPicPr>
            <a:picLocks noChangeAspect="1"/>
          </p:cNvPicPr>
          <p:nvPr/>
        </p:nvPicPr>
        <p:blipFill rotWithShape="1">
          <a:blip r:embed="rId4"/>
          <a:srcRect r="21135"/>
          <a:stretch/>
        </p:blipFill>
        <p:spPr>
          <a:xfrm>
            <a:off x="2790285" y="6034081"/>
            <a:ext cx="6477845" cy="384826"/>
          </a:xfrm>
          <a:prstGeom prst="rect">
            <a:avLst/>
          </a:prstGeom>
          <a:ln>
            <a:solidFill>
              <a:schemeClr val="tx1"/>
            </a:solidFill>
          </a:ln>
        </p:spPr>
      </p:pic>
      <p:sp>
        <p:nvSpPr>
          <p:cNvPr id="13" name="CuadroTexto 12">
            <a:extLst>
              <a:ext uri="{FF2B5EF4-FFF2-40B4-BE49-F238E27FC236}">
                <a16:creationId xmlns:a16="http://schemas.microsoft.com/office/drawing/2014/main" id="{8C2A06FD-2EC0-5150-4FA4-FE5DC991F697}"/>
              </a:ext>
            </a:extLst>
          </p:cNvPr>
          <p:cNvSpPr txBox="1"/>
          <p:nvPr/>
        </p:nvSpPr>
        <p:spPr>
          <a:xfrm>
            <a:off x="9814552" y="6072605"/>
            <a:ext cx="548039" cy="307777"/>
          </a:xfrm>
          <a:prstGeom prst="rect">
            <a:avLst/>
          </a:prstGeom>
          <a:noFill/>
          <a:ln>
            <a:solidFill>
              <a:schemeClr val="tx1"/>
            </a:solidFill>
          </a:ln>
        </p:spPr>
        <p:txBody>
          <a:bodyPr wrap="square" rtlCol="0">
            <a:spAutoFit/>
          </a:bodyPr>
          <a:lstStyle/>
          <a:p>
            <a:r>
              <a:rPr lang="en-US" dirty="0"/>
              <a:t>(1d)</a:t>
            </a:r>
          </a:p>
        </p:txBody>
      </p:sp>
    </p:spTree>
    <p:extLst>
      <p:ext uri="{BB962C8B-B14F-4D97-AF65-F5344CB8AC3E}">
        <p14:creationId xmlns:p14="http://schemas.microsoft.com/office/powerpoint/2010/main" val="61512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e2d4587eeb_0_115"/>
          <p:cNvSpPr txBox="1">
            <a:spLocks noGrp="1"/>
          </p:cNvSpPr>
          <p:nvPr>
            <p:ph type="sldNum" idx="12"/>
          </p:nvPr>
        </p:nvSpPr>
        <p:spPr>
          <a:xfrm>
            <a:off x="11664619" y="6528816"/>
            <a:ext cx="1422300" cy="329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fld id="{00000000-1234-1234-1234-123412341234}" type="slidenum">
              <a:rPr lang="es-ES"/>
              <a:t>9</a:t>
            </a:fld>
            <a:endParaRPr/>
          </a:p>
        </p:txBody>
      </p:sp>
      <p:sp>
        <p:nvSpPr>
          <p:cNvPr id="206" name="Google Shape;206;g2e2d4587eeb_0_115"/>
          <p:cNvSpPr txBox="1"/>
          <p:nvPr/>
        </p:nvSpPr>
        <p:spPr>
          <a:xfrm>
            <a:off x="0" y="338553"/>
            <a:ext cx="12189600" cy="430887"/>
          </a:xfrm>
          <a:prstGeom prst="rect">
            <a:avLst/>
          </a:prstGeom>
          <a:solidFill>
            <a:srgbClr val="DAE5F1"/>
          </a:solidFill>
          <a:ln>
            <a:noFill/>
          </a:ln>
        </p:spPr>
        <p:txBody>
          <a:bodyPr spcFirstLastPara="1" wrap="square" lIns="0" tIns="0" rIns="0" bIns="0" anchor="t" anchorCtr="0">
            <a:spAutoFit/>
          </a:bodyPr>
          <a:lstStyle/>
          <a:p>
            <a:pPr marL="363537">
              <a:buSzPts val="2800"/>
            </a:pPr>
            <a:r>
              <a:rPr lang="es-ES" sz="2800" b="1" i="0" u="none" strike="noStrike" cap="none" dirty="0">
                <a:solidFill>
                  <a:srgbClr val="000000"/>
                </a:solidFill>
                <a:latin typeface="Calibri"/>
                <a:ea typeface="Calibri"/>
                <a:cs typeface="Calibri"/>
                <a:sym typeface="Calibri"/>
              </a:rPr>
              <a:t>2. Parte 1: </a:t>
            </a:r>
            <a:r>
              <a:rPr lang="es-ES" sz="2800" i="0" u="none" strike="noStrike" cap="none" dirty="0">
                <a:solidFill>
                  <a:srgbClr val="000000"/>
                </a:solidFill>
                <a:latin typeface="Calibri"/>
                <a:ea typeface="Calibri"/>
                <a:cs typeface="Calibri"/>
                <a:sym typeface="Calibri"/>
              </a:rPr>
              <a:t>“Problema lineal”</a:t>
            </a:r>
            <a:endParaRPr lang="es-ES" sz="2800" i="0" u="none" strike="noStrike" cap="none" dirty="0">
              <a:solidFill>
                <a:schemeClr val="dk1"/>
              </a:solidFill>
              <a:latin typeface="Calibri"/>
              <a:ea typeface="Calibri"/>
              <a:cs typeface="Calibri"/>
              <a:sym typeface="Calibri"/>
            </a:endParaRPr>
          </a:p>
        </p:txBody>
      </p:sp>
      <p:sp>
        <p:nvSpPr>
          <p:cNvPr id="207" name="Google Shape;207;g2e2d4587eeb_0_115"/>
          <p:cNvSpPr/>
          <p:nvPr/>
        </p:nvSpPr>
        <p:spPr>
          <a:xfrm>
            <a:off x="-128398" y="707883"/>
            <a:ext cx="3643200" cy="400200"/>
          </a:xfrm>
          <a:prstGeom prst="rect">
            <a:avLst/>
          </a:prstGeom>
          <a:noFill/>
          <a:ln>
            <a:noFill/>
          </a:ln>
        </p:spPr>
        <p:txBody>
          <a:bodyPr spcFirstLastPara="1" wrap="square" lIns="91425" tIns="45700" rIns="91425" bIns="45700" anchor="t" anchorCtr="0">
            <a:noAutofit/>
          </a:bodyPr>
          <a:lstStyle/>
          <a:p>
            <a:pPr marL="548640" marR="0" lvl="3" indent="0" algn="l" rtl="0">
              <a:lnSpc>
                <a:spcPct val="100000"/>
              </a:lnSpc>
              <a:spcBef>
                <a:spcPts val="0"/>
              </a:spcBef>
              <a:spcAft>
                <a:spcPts val="0"/>
              </a:spcAft>
              <a:buClr>
                <a:srgbClr val="000000"/>
              </a:buClr>
              <a:buSzPts val="2000"/>
              <a:buFont typeface="Arial"/>
              <a:buNone/>
            </a:pPr>
            <a:endParaRPr sz="2000" b="1" i="0" u="none" strike="noStrike" cap="none" dirty="0">
              <a:solidFill>
                <a:schemeClr val="dk1"/>
              </a:solidFill>
              <a:latin typeface="Arial"/>
              <a:ea typeface="Arial"/>
              <a:cs typeface="Arial"/>
              <a:sym typeface="Arial"/>
            </a:endParaRPr>
          </a:p>
        </p:txBody>
      </p:sp>
      <p:sp>
        <p:nvSpPr>
          <p:cNvPr id="208" name="Google Shape;208;g2e2d4587eeb_0_115"/>
          <p:cNvSpPr txBox="1"/>
          <p:nvPr/>
        </p:nvSpPr>
        <p:spPr>
          <a:xfrm>
            <a:off x="445898" y="0"/>
            <a:ext cx="40023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i="0" u="none" strike="noStrike" cap="none" dirty="0">
                <a:solidFill>
                  <a:srgbClr val="FCFCFF"/>
                </a:solidFill>
                <a:latin typeface="Arial"/>
                <a:ea typeface="Arial"/>
                <a:cs typeface="Arial"/>
                <a:sym typeface="Arial"/>
              </a:rPr>
              <a:t>Facultad de Ingeniería de la UBA</a:t>
            </a:r>
            <a:endParaRPr sz="1400" b="0" i="0" u="none" strike="noStrike" cap="none" dirty="0">
              <a:solidFill>
                <a:srgbClr val="000000"/>
              </a:solidFill>
              <a:latin typeface="Arial"/>
              <a:ea typeface="Arial"/>
              <a:cs typeface="Arial"/>
              <a:sym typeface="Arial"/>
            </a:endParaRPr>
          </a:p>
        </p:txBody>
      </p:sp>
      <p:pic>
        <p:nvPicPr>
          <p:cNvPr id="209" name="Google Shape;209;g2e2d4587eeb_0_115"/>
          <p:cNvPicPr preferRelativeResize="0"/>
          <p:nvPr/>
        </p:nvPicPr>
        <p:blipFill rotWithShape="1">
          <a:blip r:embed="rId3">
            <a:alphaModFix/>
          </a:blip>
          <a:srcRect/>
          <a:stretch/>
        </p:blipFill>
        <p:spPr>
          <a:xfrm>
            <a:off x="0" y="0"/>
            <a:ext cx="338700" cy="338700"/>
          </a:xfrm>
          <a:prstGeom prst="rect">
            <a:avLst/>
          </a:prstGeom>
          <a:noFill/>
          <a:ln>
            <a:noFill/>
          </a:ln>
        </p:spPr>
      </p:pic>
      <p:sp>
        <p:nvSpPr>
          <p:cNvPr id="2" name="Google Shape;199;g2e2d4587eeb_0_62">
            <a:extLst>
              <a:ext uri="{FF2B5EF4-FFF2-40B4-BE49-F238E27FC236}">
                <a16:creationId xmlns:a16="http://schemas.microsoft.com/office/drawing/2014/main" id="{24980048-CF8E-8B58-E890-B245D9259B04}"/>
              </a:ext>
            </a:extLst>
          </p:cNvPr>
          <p:cNvSpPr txBox="1"/>
          <p:nvPr/>
        </p:nvSpPr>
        <p:spPr>
          <a:xfrm>
            <a:off x="8252801" y="0"/>
            <a:ext cx="400229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ES" sz="1600" b="1" dirty="0">
                <a:solidFill>
                  <a:srgbClr val="FCFCFF"/>
                </a:solidFill>
              </a:rPr>
              <a:t>Laboratorio de Sistemas Embebidos</a:t>
            </a:r>
            <a:endParaRPr lang="es-ES" sz="1400" b="0" i="0" u="none" strike="noStrike" cap="none" dirty="0">
              <a:solidFill>
                <a:srgbClr val="000000"/>
              </a:solidFill>
              <a:latin typeface="Arial"/>
              <a:ea typeface="Arial"/>
              <a:cs typeface="Arial"/>
              <a:sym typeface="Arial"/>
            </a:endParaRPr>
          </a:p>
        </p:txBody>
      </p:sp>
      <p:sp>
        <p:nvSpPr>
          <p:cNvPr id="3" name="CuadroTexto 2">
            <a:extLst>
              <a:ext uri="{FF2B5EF4-FFF2-40B4-BE49-F238E27FC236}">
                <a16:creationId xmlns:a16="http://schemas.microsoft.com/office/drawing/2014/main" id="{748EDD41-BF7B-FE82-A667-2384B33A5032}"/>
              </a:ext>
            </a:extLst>
          </p:cNvPr>
          <p:cNvSpPr txBox="1"/>
          <p:nvPr/>
        </p:nvSpPr>
        <p:spPr>
          <a:xfrm>
            <a:off x="516047" y="754094"/>
            <a:ext cx="3503692" cy="584775"/>
          </a:xfrm>
          <a:prstGeom prst="rect">
            <a:avLst/>
          </a:prstGeom>
          <a:noFill/>
        </p:spPr>
        <p:txBody>
          <a:bodyPr wrap="square">
            <a:spAutoFit/>
          </a:bodyPr>
          <a:lstStyle/>
          <a:p>
            <a:r>
              <a:rPr lang="es-ES" sz="1600" b="1" dirty="0"/>
              <a:t>2.2 Resolución mediante FDM</a:t>
            </a:r>
          </a:p>
          <a:p>
            <a:r>
              <a:rPr lang="es-ES" sz="1600" b="1" dirty="0"/>
              <a:t>  2.2.1 Resultados</a:t>
            </a:r>
          </a:p>
        </p:txBody>
      </p:sp>
      <p:pic>
        <p:nvPicPr>
          <p:cNvPr id="2050" name="Picture 2">
            <a:extLst>
              <a:ext uri="{FF2B5EF4-FFF2-40B4-BE49-F238E27FC236}">
                <a16:creationId xmlns:a16="http://schemas.microsoft.com/office/drawing/2014/main" id="{FBA8BA14-A122-C67A-4C0A-9844A05527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7113"/>
          <a:stretch/>
        </p:blipFill>
        <p:spPr bwMode="auto">
          <a:xfrm>
            <a:off x="2497210" y="1523477"/>
            <a:ext cx="6636189" cy="22028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1384B89-C060-4DF6-8511-4F2C6A5801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6256"/>
          <a:stretch/>
        </p:blipFill>
        <p:spPr bwMode="auto">
          <a:xfrm>
            <a:off x="1167897" y="3831698"/>
            <a:ext cx="9294817" cy="295966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EBCC2190-BA10-07E5-50C9-DCEE1DDF446F}"/>
              </a:ext>
            </a:extLst>
          </p:cNvPr>
          <p:cNvSpPr txBox="1"/>
          <p:nvPr/>
        </p:nvSpPr>
        <p:spPr>
          <a:xfrm>
            <a:off x="5146123" y="1107993"/>
            <a:ext cx="1490066" cy="307777"/>
          </a:xfrm>
          <a:prstGeom prst="rect">
            <a:avLst/>
          </a:prstGeom>
          <a:noFill/>
          <a:ln>
            <a:solidFill>
              <a:schemeClr val="tx1"/>
            </a:solidFill>
          </a:ln>
        </p:spPr>
        <p:txBody>
          <a:bodyPr wrap="square">
            <a:spAutoFit/>
          </a:bodyPr>
          <a:lstStyle/>
          <a:p>
            <a:pPr algn="ctr"/>
            <a:r>
              <a:rPr lang="es-ES" b="1" dirty="0"/>
              <a:t>Grilla 5 X 5</a:t>
            </a:r>
            <a:endParaRPr lang="en-US" dirty="0"/>
          </a:p>
        </p:txBody>
      </p:sp>
    </p:spTree>
    <p:extLst>
      <p:ext uri="{BB962C8B-B14F-4D97-AF65-F5344CB8AC3E}">
        <p14:creationId xmlns:p14="http://schemas.microsoft.com/office/powerpoint/2010/main" val="3709263544"/>
      </p:ext>
    </p:extLst>
  </p:cSld>
  <p:clrMapOvr>
    <a:masterClrMapping/>
  </p:clrMapOvr>
</p:sld>
</file>

<file path=ppt/theme/theme1.xml><?xml version="1.0" encoding="utf-8"?>
<a:theme xmlns:a="http://schemas.openxmlformats.org/drawingml/2006/main" name="Tema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TotalTime>
  <Words>3286</Words>
  <Application>Microsoft Office PowerPoint</Application>
  <PresentationFormat>Panorámica</PresentationFormat>
  <Paragraphs>247</Paragraphs>
  <Slides>27</Slides>
  <Notes>26</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27</vt:i4>
      </vt:variant>
    </vt:vector>
  </HeadingPairs>
  <TitlesOfParts>
    <vt:vector size="34" baseType="lpstr">
      <vt:lpstr>Arial</vt:lpstr>
      <vt:lpstr>Calibri</vt:lpstr>
      <vt:lpstr>MathJax_Main</vt:lpstr>
      <vt:lpstr>Roboto</vt:lpstr>
      <vt:lpstr>Wingdings</vt:lpstr>
      <vt:lpstr>Tema1</vt:lpstr>
      <vt:lpstr>1_Tema1</vt:lpstr>
      <vt:lpstr>Presentación de PowerPoint</vt:lpstr>
      <vt:lpstr>Presentación de PowerPoint</vt:lpstr>
      <vt:lpstr>1. Introducción</vt:lpstr>
      <vt:lpstr>Presentación de PowerPoint</vt:lpstr>
      <vt:lpstr>Presentación de PowerPoint</vt:lpstr>
      <vt:lpstr>2. Parte 1 “Problema lineal”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3. Parte 2 “Problema no lineal”</vt:lpstr>
      <vt:lpstr>Presentación de PowerPoint</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javier.gomez.magan@upm.es</dc:creator>
  <cp:lastModifiedBy>José David Canal</cp:lastModifiedBy>
  <cp:revision>35</cp:revision>
  <dcterms:created xsi:type="dcterms:W3CDTF">2021-11-22T08:31:20Z</dcterms:created>
  <dcterms:modified xsi:type="dcterms:W3CDTF">2024-12-02T03:42:35Z</dcterms:modified>
</cp:coreProperties>
</file>